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3" r:id="rId18"/>
    <p:sldId id="272" r:id="rId19"/>
    <p:sldId id="274" r:id="rId20"/>
    <p:sldId id="275" r:id="rId21"/>
    <p:sldId id="276" r:id="rId22"/>
    <p:sldId id="277"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39" autoAdjust="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7ABBBE0-53DB-4654-90A8-D27EC8E75DB3}" type="datetimeFigureOut">
              <a:rPr lang="en-US" smtClean="0"/>
              <a:t>1/14/2014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C077FE-D61A-4A00-A6B1-254BBBCCBDD0}"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7ABBBE0-53DB-4654-90A8-D27EC8E75DB3}" type="datetimeFigureOut">
              <a:rPr lang="en-US" smtClean="0"/>
              <a:t>1/14/2014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C077FE-D61A-4A00-A6B1-254BBBCCBDD0}"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7ABBBE0-53DB-4654-90A8-D27EC8E75DB3}" type="datetimeFigureOut">
              <a:rPr lang="en-US" smtClean="0"/>
              <a:t>1/14/2014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C077FE-D61A-4A00-A6B1-254BBBCCBDD0}"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7ABBBE0-53DB-4654-90A8-D27EC8E75DB3}" type="datetimeFigureOut">
              <a:rPr lang="en-US" smtClean="0"/>
              <a:t>1/14/2014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C077FE-D61A-4A00-A6B1-254BBBCCBDD0}"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7ABBBE0-53DB-4654-90A8-D27EC8E75DB3}" type="datetimeFigureOut">
              <a:rPr lang="en-US" smtClean="0"/>
              <a:t>1/14/2014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C077FE-D61A-4A00-A6B1-254BBBCCBDD0}"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7ABBBE0-53DB-4654-90A8-D27EC8E75DB3}" type="datetimeFigureOut">
              <a:rPr lang="en-US" smtClean="0"/>
              <a:t>1/14/2014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C077FE-D61A-4A00-A6B1-254BBBCCBDD0}"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7ABBBE0-53DB-4654-90A8-D27EC8E75DB3}" type="datetimeFigureOut">
              <a:rPr lang="en-US" smtClean="0"/>
              <a:t>1/14/2014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AC077FE-D61A-4A00-A6B1-254BBBCCBDD0}"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7ABBBE0-53DB-4654-90A8-D27EC8E75DB3}" type="datetimeFigureOut">
              <a:rPr lang="en-US" smtClean="0"/>
              <a:t>1/14/2014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AC077FE-D61A-4A00-A6B1-254BBBCCBDD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ABBBE0-53DB-4654-90A8-D27EC8E75DB3}" type="datetimeFigureOut">
              <a:rPr lang="en-US" smtClean="0"/>
              <a:t>1/14/2014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AC077FE-D61A-4A00-A6B1-254BBBCCBDD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7ABBBE0-53DB-4654-90A8-D27EC8E75DB3}" type="datetimeFigureOut">
              <a:rPr lang="en-US" smtClean="0"/>
              <a:t>1/14/2014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C077FE-D61A-4A00-A6B1-254BBBCCBDD0}" type="slidenum">
              <a:rPr lang="en-US" smtClean="0"/>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57ABBBE0-53DB-4654-90A8-D27EC8E75DB3}" type="datetimeFigureOut">
              <a:rPr lang="en-US" smtClean="0"/>
              <a:t>1/14/2014</a:t>
            </a:fld>
            <a:endParaRPr lang="en-US"/>
          </a:p>
        </p:txBody>
      </p:sp>
      <p:sp>
        <p:nvSpPr>
          <p:cNvPr id="9" name="Slide Number Placeholder 8"/>
          <p:cNvSpPr>
            <a:spLocks noGrp="1"/>
          </p:cNvSpPr>
          <p:nvPr>
            <p:ph type="sldNum" sz="quarter" idx="11"/>
          </p:nvPr>
        </p:nvSpPr>
        <p:spPr/>
        <p:txBody>
          <a:bodyPr/>
          <a:lstStyle/>
          <a:p>
            <a:fld id="{5AC077FE-D61A-4A00-A6B1-254BBBCCBDD0}"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5AC077FE-D61A-4A00-A6B1-254BBBCCBDD0}" type="slidenum">
              <a:rPr lang="en-US" smtClean="0"/>
              <a:t>‹#›</a:t>
            </a:fld>
            <a:endParaRPr lang="en-US"/>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57ABBBE0-53DB-4654-90A8-D27EC8E75DB3}" type="datetimeFigureOut">
              <a:rPr lang="en-US" smtClean="0"/>
              <a:t>1/14/2014</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3 Careers</a:t>
            </a:r>
            <a:endParaRPr lang="en-US" dirty="0"/>
          </a:p>
        </p:txBody>
      </p:sp>
      <p:sp>
        <p:nvSpPr>
          <p:cNvPr id="3" name="Subtitle 2"/>
          <p:cNvSpPr>
            <a:spLocks noGrp="1"/>
          </p:cNvSpPr>
          <p:nvPr>
            <p:ph type="subTitle" idx="1"/>
          </p:nvPr>
        </p:nvSpPr>
        <p:spPr/>
        <p:txBody>
          <a:bodyPr/>
          <a:lstStyle/>
          <a:p>
            <a:pPr algn="r"/>
            <a:r>
              <a:rPr lang="en-US" dirty="0" smtClean="0"/>
              <a:t>A presentation brought to you by </a:t>
            </a:r>
            <a:r>
              <a:rPr lang="en-US" dirty="0"/>
              <a:t>J</a:t>
            </a:r>
            <a:r>
              <a:rPr lang="en-US" dirty="0" smtClean="0"/>
              <a:t>ohnny </a:t>
            </a:r>
            <a:r>
              <a:rPr lang="en-US" dirty="0"/>
              <a:t>R</a:t>
            </a:r>
            <a:r>
              <a:rPr lang="en-US" dirty="0" smtClean="0"/>
              <a:t>ey</a:t>
            </a:r>
            <a:endParaRPr lang="en-US" dirty="0"/>
          </a:p>
        </p:txBody>
      </p:sp>
    </p:spTree>
    <p:extLst>
      <p:ext uri="{BB962C8B-B14F-4D97-AF65-F5344CB8AC3E}">
        <p14:creationId xmlns:p14="http://schemas.microsoft.com/office/powerpoint/2010/main" val="24119805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Qualifications</a:t>
            </a:r>
            <a:endParaRPr lang="en-US" dirty="0"/>
          </a:p>
        </p:txBody>
      </p:sp>
      <p:sp>
        <p:nvSpPr>
          <p:cNvPr id="3" name="Content Placeholder 2"/>
          <p:cNvSpPr>
            <a:spLocks noGrp="1"/>
          </p:cNvSpPr>
          <p:nvPr>
            <p:ph idx="1"/>
          </p:nvPr>
        </p:nvSpPr>
        <p:spPr/>
        <p:txBody>
          <a:bodyPr/>
          <a:lstStyle/>
          <a:p>
            <a:r>
              <a:rPr lang="en-US" dirty="0"/>
              <a:t>Education requirements range from a high school diploma to a college, or higher, degree. </a:t>
            </a:r>
            <a:endParaRPr lang="en-US" dirty="0" smtClean="0"/>
          </a:p>
          <a:p>
            <a:r>
              <a:rPr lang="en-US" dirty="0" smtClean="0"/>
              <a:t>Most </a:t>
            </a:r>
            <a:r>
              <a:rPr lang="en-US" dirty="0"/>
              <a:t>police and detectives must graduate from their agency’s training academy before completing a period of on-the-job training. </a:t>
            </a:r>
            <a:endParaRPr lang="en-US" dirty="0" smtClean="0"/>
          </a:p>
          <a:p>
            <a:r>
              <a:rPr lang="en-US" dirty="0" smtClean="0"/>
              <a:t>Candidates </a:t>
            </a:r>
            <a:r>
              <a:rPr lang="en-US" dirty="0"/>
              <a:t>must be U.S. citizens, usually at least 21 years old, and meet rigorous physical and personal qualifications</a:t>
            </a:r>
            <a:r>
              <a:rPr lang="en-US" dirty="0" smtClean="0"/>
              <a:t>.</a:t>
            </a:r>
          </a:p>
          <a:p>
            <a:r>
              <a:rPr lang="en-US" dirty="0"/>
              <a:t> Candidates typically go through a series of interviews and may be asked to take lie detector and drug tests. </a:t>
            </a:r>
            <a:endParaRPr lang="en-US" dirty="0" smtClean="0"/>
          </a:p>
          <a:p>
            <a:r>
              <a:rPr lang="en-US" dirty="0" smtClean="0"/>
              <a:t>A </a:t>
            </a:r>
            <a:r>
              <a:rPr lang="en-US" dirty="0"/>
              <a:t>felony conviction may disqualify a candidate</a:t>
            </a:r>
            <a:r>
              <a:rPr lang="en-US" dirty="0" smtClean="0"/>
              <a:t>. (</a:t>
            </a:r>
            <a:r>
              <a:rPr lang="en-US" i="1" dirty="0"/>
              <a:t>U.S. Bureau of Labor Statistics</a:t>
            </a:r>
            <a:r>
              <a:rPr lang="en-US" dirty="0" smtClean="0"/>
              <a:t>.)</a:t>
            </a:r>
            <a:endParaRPr lang="en-US"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30600" y="5334000"/>
            <a:ext cx="2743200" cy="13629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531521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Qualifications</a:t>
            </a:r>
            <a:endParaRPr lang="en-US" dirty="0"/>
          </a:p>
        </p:txBody>
      </p:sp>
      <p:sp>
        <p:nvSpPr>
          <p:cNvPr id="3" name="Content Placeholder 2"/>
          <p:cNvSpPr>
            <a:spLocks noGrp="1"/>
          </p:cNvSpPr>
          <p:nvPr>
            <p:ph idx="1"/>
          </p:nvPr>
        </p:nvSpPr>
        <p:spPr/>
        <p:txBody>
          <a:bodyPr>
            <a:normAutofit fontScale="85000" lnSpcReduction="20000"/>
          </a:bodyPr>
          <a:lstStyle/>
          <a:p>
            <a:r>
              <a:rPr lang="en-US" b="1" i="1" dirty="0"/>
              <a:t>Communication skills.</a:t>
            </a:r>
            <a:r>
              <a:rPr lang="en-US" dirty="0"/>
              <a:t> Police and detectives must be able to speak with people when gathering facts about a crime and to express details about a given incident in writing.</a:t>
            </a:r>
          </a:p>
          <a:p>
            <a:r>
              <a:rPr lang="en-US" b="1" i="1" dirty="0"/>
              <a:t>Empathy.</a:t>
            </a:r>
            <a:r>
              <a:rPr lang="en-US" dirty="0"/>
              <a:t> Police officers need to understand the perspectives of a wide variety of people in their jurisdiction and have a willingness to help the public.</a:t>
            </a:r>
          </a:p>
          <a:p>
            <a:r>
              <a:rPr lang="en-US" b="1" i="1" dirty="0"/>
              <a:t>Good judgment.</a:t>
            </a:r>
            <a:r>
              <a:rPr lang="en-US" dirty="0"/>
              <a:t> Police and detectives must be able to determine the best way to solve a wide array of problems quickly.</a:t>
            </a:r>
          </a:p>
          <a:p>
            <a:r>
              <a:rPr lang="en-US" b="1" i="1" dirty="0"/>
              <a:t>Leadership skills.</a:t>
            </a:r>
            <a:r>
              <a:rPr lang="en-US" dirty="0"/>
              <a:t> Police officers must be comfortable with being a highly visible member of their community, as the public looks to them for assistance in emergency situations.</a:t>
            </a:r>
          </a:p>
          <a:p>
            <a:r>
              <a:rPr lang="en-US" b="1" i="1" dirty="0"/>
              <a:t>Perceptiveness.</a:t>
            </a:r>
            <a:r>
              <a:rPr lang="en-US" dirty="0"/>
              <a:t> Officers must be able to anticipate another person’s reactions and understand why people act a certain way.</a:t>
            </a:r>
          </a:p>
          <a:p>
            <a:r>
              <a:rPr lang="en-US" b="1" i="1" dirty="0"/>
              <a:t>Physical stamina.</a:t>
            </a:r>
            <a:r>
              <a:rPr lang="en-US" dirty="0"/>
              <a:t> Officers and detectives must be in good physical shape, both to pass required tests for entry into the field, and to keep up with the daily rigors of the job.</a:t>
            </a:r>
          </a:p>
          <a:p>
            <a:r>
              <a:rPr lang="en-US" b="1" i="1" dirty="0"/>
              <a:t>Physical strength.</a:t>
            </a:r>
            <a:r>
              <a:rPr lang="en-US" dirty="0"/>
              <a:t> Police officers must be strong enough to physically apprehend offenders</a:t>
            </a:r>
            <a:r>
              <a:rPr lang="en-US" dirty="0" smtClean="0"/>
              <a:t>. (</a:t>
            </a:r>
            <a:r>
              <a:rPr lang="en-US" i="1" dirty="0"/>
              <a:t>U.S. Bureau of Labor Statistics</a:t>
            </a:r>
            <a:r>
              <a:rPr lang="en-US" dirty="0" smtClean="0"/>
              <a:t>.)</a:t>
            </a:r>
            <a:endParaRPr lang="en-US" dirty="0"/>
          </a:p>
          <a:p>
            <a:endParaRPr lang="en-US" dirty="0"/>
          </a:p>
        </p:txBody>
      </p:sp>
    </p:spTree>
    <p:extLst>
      <p:ext uri="{BB962C8B-B14F-4D97-AF65-F5344CB8AC3E}">
        <p14:creationId xmlns:p14="http://schemas.microsoft.com/office/powerpoint/2010/main" val="36637952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Pay</a:t>
            </a:r>
            <a:endParaRPr lang="en-US" dirty="0"/>
          </a:p>
        </p:txBody>
      </p:sp>
      <p:sp>
        <p:nvSpPr>
          <p:cNvPr id="3" name="Content Placeholder 2"/>
          <p:cNvSpPr>
            <a:spLocks noGrp="1"/>
          </p:cNvSpPr>
          <p:nvPr>
            <p:ph idx="1"/>
          </p:nvPr>
        </p:nvSpPr>
        <p:spPr/>
        <p:txBody>
          <a:bodyPr>
            <a:normAutofit/>
          </a:bodyPr>
          <a:lstStyle/>
          <a:p>
            <a:r>
              <a:rPr lang="en-US" sz="1800" dirty="0"/>
              <a:t>The median annual wage for police and detectives was $56,980 in May 2012. </a:t>
            </a:r>
            <a:endParaRPr lang="en-US" sz="1800" dirty="0" smtClean="0"/>
          </a:p>
          <a:p>
            <a:r>
              <a:rPr lang="en-US" sz="1800" dirty="0" smtClean="0"/>
              <a:t>The </a:t>
            </a:r>
            <a:r>
              <a:rPr lang="en-US" sz="1800" dirty="0"/>
              <a:t>median wage is the wage at which half the workers in an occupation earned more than that amount and half earned less. </a:t>
            </a:r>
            <a:endParaRPr lang="en-US" sz="1800" dirty="0" smtClean="0"/>
          </a:p>
          <a:p>
            <a:r>
              <a:rPr lang="en-US" sz="1800" dirty="0" smtClean="0"/>
              <a:t>The </a:t>
            </a:r>
            <a:r>
              <a:rPr lang="en-US" sz="1800" dirty="0"/>
              <a:t>lowest 10 percent earned less than $33,060, and the top 10 percent earned more than $93,450</a:t>
            </a:r>
            <a:r>
              <a:rPr lang="en-US" sz="1800" dirty="0" smtClean="0"/>
              <a:t>.</a:t>
            </a:r>
          </a:p>
          <a:p>
            <a:r>
              <a:rPr lang="en-US" sz="1800" dirty="0"/>
              <a:t>Uniformed officers, detectives, agents, and inspectors usually are scheduled to work full time. Paid overtime is common. Shift work is necessary, because protection must be provided around the clock. Because more experienced employees typically receive preference, junior officers frequently work weekends, holidays, and nights</a:t>
            </a:r>
            <a:r>
              <a:rPr lang="en-US" sz="1800" dirty="0" smtClean="0"/>
              <a:t>. (</a:t>
            </a:r>
            <a:r>
              <a:rPr lang="en-US" sz="1800" i="1" dirty="0"/>
              <a:t>U.S. Bureau of Labor Statistics</a:t>
            </a:r>
            <a:r>
              <a:rPr lang="en-US" sz="1800" dirty="0" smtClean="0"/>
              <a:t>.)</a:t>
            </a:r>
            <a:endParaRPr lang="en-US" sz="1800"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4953000"/>
            <a:ext cx="2762250" cy="1657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08339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Union </a:t>
            </a:r>
            <a:endParaRPr lang="en-US" dirty="0"/>
          </a:p>
        </p:txBody>
      </p:sp>
      <p:sp>
        <p:nvSpPr>
          <p:cNvPr id="3" name="Content Placeholder 2"/>
          <p:cNvSpPr>
            <a:spLocks noGrp="1"/>
          </p:cNvSpPr>
          <p:nvPr>
            <p:ph idx="1"/>
          </p:nvPr>
        </p:nvSpPr>
        <p:spPr/>
        <p:txBody>
          <a:bodyPr/>
          <a:lstStyle/>
          <a:p>
            <a:r>
              <a:rPr lang="en-US" dirty="0"/>
              <a:t>Compared with workers in all occupations, police and detectives had a higher percentage of workers who belonged to a union in 2012</a:t>
            </a:r>
            <a:r>
              <a:rPr lang="en-US" dirty="0" smtClean="0"/>
              <a:t>. (</a:t>
            </a:r>
            <a:r>
              <a:rPr lang="en-US" i="1" dirty="0"/>
              <a:t>U.S. Bureau of Labor Statistics</a:t>
            </a:r>
            <a:r>
              <a:rPr lang="en-US" dirty="0" smtClean="0"/>
              <a:t>.)</a:t>
            </a:r>
            <a:endParaRPr lang="en-US"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3124200"/>
            <a:ext cx="4457700" cy="274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035897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Job Outlook </a:t>
            </a:r>
            <a:endParaRPr lang="en-US" dirty="0"/>
          </a:p>
        </p:txBody>
      </p:sp>
      <p:sp>
        <p:nvSpPr>
          <p:cNvPr id="3" name="Content Placeholder 2"/>
          <p:cNvSpPr>
            <a:spLocks noGrp="1"/>
          </p:cNvSpPr>
          <p:nvPr>
            <p:ph idx="1"/>
          </p:nvPr>
        </p:nvSpPr>
        <p:spPr/>
        <p:txBody>
          <a:bodyPr>
            <a:normAutofit/>
          </a:bodyPr>
          <a:lstStyle/>
          <a:p>
            <a:r>
              <a:rPr lang="en-US" sz="1800" dirty="0"/>
              <a:t>Employment of police and detectives is projected to grow 5 percent from 2012 to 2022, slower than the average for all occupations</a:t>
            </a:r>
            <a:r>
              <a:rPr lang="en-US" sz="1800" dirty="0" smtClean="0"/>
              <a:t>.</a:t>
            </a:r>
          </a:p>
          <a:p>
            <a:r>
              <a:rPr lang="en-US" sz="1800" dirty="0"/>
              <a:t>Continued desire for public safety will result in a need for more officers. However, demand for employment is expected to vary depending on location, driven largely by local and state budgets. Even with crime rates falling in the last few years, there will be continued demand for police services to maintain and improve public safety</a:t>
            </a:r>
            <a:r>
              <a:rPr lang="en-US" sz="1800" dirty="0" smtClean="0"/>
              <a:t>.</a:t>
            </a:r>
          </a:p>
          <a:p>
            <a:r>
              <a:rPr lang="en-US" sz="1800" dirty="0"/>
              <a:t>Applicants with a bachelor's degree and law enforcement or military experience, especially investigative experience, as well as those who speak more than one language, should have the best job opportunities</a:t>
            </a:r>
            <a:r>
              <a:rPr lang="en-US" sz="1800" dirty="0" smtClean="0"/>
              <a:t>. (</a:t>
            </a:r>
            <a:r>
              <a:rPr lang="en-US" sz="1800" i="1" dirty="0"/>
              <a:t>U.S. Bureau of Labor Statistics</a:t>
            </a:r>
            <a:r>
              <a:rPr lang="en-US" sz="1800" dirty="0" smtClean="0"/>
              <a:t>.)</a:t>
            </a:r>
            <a:endParaRPr lang="en-US" sz="1800"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7600" y="4800600"/>
            <a:ext cx="2847975" cy="16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407630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Federal Agent (what they do)</a:t>
            </a:r>
            <a:endParaRPr lang="en-US" dirty="0"/>
          </a:p>
        </p:txBody>
      </p:sp>
      <p:sp>
        <p:nvSpPr>
          <p:cNvPr id="3" name="Content Placeholder 2"/>
          <p:cNvSpPr>
            <a:spLocks noGrp="1"/>
          </p:cNvSpPr>
          <p:nvPr>
            <p:ph idx="1"/>
          </p:nvPr>
        </p:nvSpPr>
        <p:spPr/>
        <p:txBody>
          <a:bodyPr/>
          <a:lstStyle/>
          <a:p>
            <a:r>
              <a:rPr lang="en-US" dirty="0"/>
              <a:t>FBI Special Agents are responsible for conducting sensitive national security investigations and for enforcing over 300 federal statutes. </a:t>
            </a:r>
            <a:endParaRPr lang="en-US" dirty="0" smtClean="0"/>
          </a:p>
          <a:p>
            <a:r>
              <a:rPr lang="en-US" dirty="0" smtClean="0"/>
              <a:t>FBI </a:t>
            </a:r>
            <a:r>
              <a:rPr lang="en-US" dirty="0"/>
              <a:t>Special </a:t>
            </a:r>
            <a:r>
              <a:rPr lang="en-US" dirty="0" smtClean="0"/>
              <a:t>Agents </a:t>
            </a:r>
            <a:r>
              <a:rPr lang="en-US" dirty="0"/>
              <a:t>work on matters including terrorism, foreign counterintelligence, cyber crime, organized crime, white-collar crime, public corruption, civil rights violations, financial crime, bribery, bank robbery, extortion, kidnapping, air piracy, interstate criminal activity, fugitive and drug-trafficking matters, and other violations of federal statutes</a:t>
            </a:r>
            <a:r>
              <a:rPr lang="en-US" dirty="0" smtClean="0"/>
              <a:t>. (Federal Bureau of Investigation- Careers)</a:t>
            </a:r>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5124450"/>
            <a:ext cx="2693987" cy="1695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1" y="5086350"/>
            <a:ext cx="2583590" cy="17192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247865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Qualifications </a:t>
            </a:r>
            <a:endParaRPr lang="en-US" dirty="0"/>
          </a:p>
        </p:txBody>
      </p:sp>
      <p:sp>
        <p:nvSpPr>
          <p:cNvPr id="3" name="Content Placeholder 2"/>
          <p:cNvSpPr>
            <a:spLocks noGrp="1"/>
          </p:cNvSpPr>
          <p:nvPr>
            <p:ph idx="1"/>
          </p:nvPr>
        </p:nvSpPr>
        <p:spPr/>
        <p:txBody>
          <a:bodyPr>
            <a:normAutofit/>
          </a:bodyPr>
          <a:lstStyle/>
          <a:p>
            <a:r>
              <a:rPr lang="en-US" sz="1900" dirty="0" smtClean="0"/>
              <a:t>Must be a US citizen </a:t>
            </a:r>
          </a:p>
          <a:p>
            <a:r>
              <a:rPr lang="en-US" sz="1900" dirty="0"/>
              <a:t>M</a:t>
            </a:r>
            <a:r>
              <a:rPr lang="en-US" sz="1900" dirty="0" smtClean="0"/>
              <a:t>ust </a:t>
            </a:r>
            <a:r>
              <a:rPr lang="en-US" sz="1900" dirty="0"/>
              <a:t>be at least 23 years of age to apply and have not reached 37 years of age upon your appointment as a Special </a:t>
            </a:r>
            <a:r>
              <a:rPr lang="en-US" sz="1900" dirty="0" smtClean="0"/>
              <a:t>Agent</a:t>
            </a:r>
          </a:p>
          <a:p>
            <a:r>
              <a:rPr lang="en-US" sz="1900" dirty="0" smtClean="0"/>
              <a:t>Must </a:t>
            </a:r>
            <a:r>
              <a:rPr lang="en-US" sz="1900" dirty="0"/>
              <a:t>possess a four-year degree from a college or university accredited by one of the regional or national institutional associations recognized by the United States Secretary of Education</a:t>
            </a:r>
            <a:r>
              <a:rPr lang="en-US" sz="1900" dirty="0" smtClean="0"/>
              <a:t>.</a:t>
            </a:r>
          </a:p>
          <a:p>
            <a:r>
              <a:rPr lang="en-US" sz="1900" dirty="0"/>
              <a:t>M</a:t>
            </a:r>
            <a:r>
              <a:rPr lang="en-US" sz="1900" dirty="0" smtClean="0"/>
              <a:t>ust </a:t>
            </a:r>
            <a:r>
              <a:rPr lang="en-US" sz="1900" dirty="0"/>
              <a:t>have at least three years of professional work experience</a:t>
            </a:r>
            <a:r>
              <a:rPr lang="en-US" sz="1900" dirty="0" smtClean="0"/>
              <a:t>.</a:t>
            </a:r>
          </a:p>
          <a:p>
            <a:r>
              <a:rPr lang="en-US" sz="1900" dirty="0"/>
              <a:t> </a:t>
            </a:r>
            <a:r>
              <a:rPr lang="en-US" sz="1900" dirty="0" smtClean="0"/>
              <a:t>Must </a:t>
            </a:r>
            <a:r>
              <a:rPr lang="en-US" sz="1900" dirty="0"/>
              <a:t>also possess a valid driver's license and be completely available for assignment anywhere in the FBI's jurisdiction</a:t>
            </a:r>
            <a:r>
              <a:rPr lang="en-US" sz="1900" dirty="0" smtClean="0"/>
              <a:t>.</a:t>
            </a:r>
          </a:p>
          <a:p>
            <a:r>
              <a:rPr lang="en-US" sz="1900" dirty="0" smtClean="0"/>
              <a:t>Must be physically fit</a:t>
            </a:r>
          </a:p>
          <a:p>
            <a:r>
              <a:rPr lang="en-US" sz="1900" dirty="0" smtClean="0"/>
              <a:t>Must undergo an extensive background investigation </a:t>
            </a:r>
            <a:r>
              <a:rPr lang="en-US" sz="1900" dirty="0" smtClean="0"/>
              <a:t>(</a:t>
            </a:r>
            <a:r>
              <a:rPr lang="en-US" sz="1900" dirty="0"/>
              <a:t>Federal Bureau of Investigation- Careers)</a:t>
            </a:r>
          </a:p>
          <a:p>
            <a:pPr marL="114300" indent="0">
              <a:buNone/>
            </a:pPr>
            <a:endParaRPr lang="en-US"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1" y="5181600"/>
            <a:ext cx="1219200" cy="15565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046099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Special Agent Entry Programs </a:t>
            </a:r>
            <a:endParaRPr lang="en-US" dirty="0"/>
          </a:p>
        </p:txBody>
      </p:sp>
      <p:sp>
        <p:nvSpPr>
          <p:cNvPr id="3" name="Content Placeholder 2"/>
          <p:cNvSpPr>
            <a:spLocks noGrp="1"/>
          </p:cNvSpPr>
          <p:nvPr>
            <p:ph idx="1"/>
          </p:nvPr>
        </p:nvSpPr>
        <p:spPr/>
        <p:txBody>
          <a:bodyPr/>
          <a:lstStyle/>
          <a:p>
            <a:pPr marL="114300" indent="0">
              <a:buNone/>
            </a:pPr>
            <a:r>
              <a:rPr lang="en-US" dirty="0" smtClean="0"/>
              <a:t>All </a:t>
            </a:r>
            <a:r>
              <a:rPr lang="en-US" dirty="0"/>
              <a:t>applicants for the Special Agent position must first qualify under one of five Special Agent Entry Programs. These programs include:</a:t>
            </a:r>
          </a:p>
          <a:p>
            <a:r>
              <a:rPr lang="en-US" dirty="0"/>
              <a:t>Accounting</a:t>
            </a:r>
          </a:p>
          <a:p>
            <a:r>
              <a:rPr lang="en-US" dirty="0"/>
              <a:t>Computer Science/Information Technology</a:t>
            </a:r>
          </a:p>
          <a:p>
            <a:r>
              <a:rPr lang="en-US" dirty="0"/>
              <a:t>Language</a:t>
            </a:r>
          </a:p>
          <a:p>
            <a:r>
              <a:rPr lang="en-US" dirty="0"/>
              <a:t>Law</a:t>
            </a:r>
          </a:p>
          <a:p>
            <a:r>
              <a:rPr lang="en-US" dirty="0"/>
              <a:t>Diversified (Federal Bureau of Investigation- Careers)</a:t>
            </a:r>
          </a:p>
          <a:p>
            <a:endParaRPr lang="en-US" dirty="0"/>
          </a:p>
          <a:p>
            <a:endParaRPr lang="en-US" dirty="0"/>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800" y="4800600"/>
            <a:ext cx="2286000" cy="1752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059141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“Special Skills”</a:t>
            </a:r>
            <a:endParaRPr lang="en-US" dirty="0"/>
          </a:p>
        </p:txBody>
      </p:sp>
      <p:sp>
        <p:nvSpPr>
          <p:cNvPr id="3" name="Content Placeholder 2"/>
          <p:cNvSpPr>
            <a:spLocks noGrp="1"/>
          </p:cNvSpPr>
          <p:nvPr>
            <p:ph idx="1"/>
          </p:nvPr>
        </p:nvSpPr>
        <p:spPr/>
        <p:txBody>
          <a:bodyPr>
            <a:normAutofit fontScale="92500" lnSpcReduction="20000"/>
          </a:bodyPr>
          <a:lstStyle/>
          <a:p>
            <a:r>
              <a:rPr lang="en-US" b="1" dirty="0"/>
              <a:t>After qualifying for one of the five Entry Programs</a:t>
            </a:r>
            <a:r>
              <a:rPr lang="en-US" dirty="0"/>
              <a:t>, applicants will be prioritized in the hiring process based upon certain Critical Skills for which the FBI is recruiting. The FBI is currently recruiting for Special Agent candidates with one or more of the following Critical Skills:</a:t>
            </a:r>
          </a:p>
          <a:p>
            <a:r>
              <a:rPr lang="en-US" dirty="0"/>
              <a:t>Accounting</a:t>
            </a:r>
          </a:p>
          <a:p>
            <a:r>
              <a:rPr lang="en-US" dirty="0"/>
              <a:t>Finance</a:t>
            </a:r>
          </a:p>
          <a:p>
            <a:r>
              <a:rPr lang="en-US" dirty="0"/>
              <a:t>Computer Science/Information Technology Expertise</a:t>
            </a:r>
          </a:p>
          <a:p>
            <a:r>
              <a:rPr lang="en-US" dirty="0"/>
              <a:t>Engineering Expertise</a:t>
            </a:r>
          </a:p>
          <a:p>
            <a:r>
              <a:rPr lang="en-US" dirty="0"/>
              <a:t>Foreign Language(s) Proficiency</a:t>
            </a:r>
          </a:p>
          <a:p>
            <a:r>
              <a:rPr lang="en-US" dirty="0"/>
              <a:t>Intelligence Experience</a:t>
            </a:r>
          </a:p>
          <a:p>
            <a:r>
              <a:rPr lang="en-US" dirty="0"/>
              <a:t>Law Experience</a:t>
            </a:r>
          </a:p>
          <a:p>
            <a:r>
              <a:rPr lang="en-US" dirty="0"/>
              <a:t>Law Enforcement/Investigative Experience</a:t>
            </a:r>
          </a:p>
          <a:p>
            <a:r>
              <a:rPr lang="en-US" dirty="0"/>
              <a:t>Military Experience</a:t>
            </a:r>
          </a:p>
          <a:p>
            <a:r>
              <a:rPr lang="en-US" dirty="0"/>
              <a:t>Physical Sciences (e.g., physics, chemistry, biology, etc.) Expertise</a:t>
            </a:r>
          </a:p>
          <a:p>
            <a:r>
              <a:rPr lang="en-US" dirty="0"/>
              <a:t>Diversified Experience</a:t>
            </a:r>
          </a:p>
          <a:p>
            <a:endParaRPr lang="en-US" dirty="0"/>
          </a:p>
        </p:txBody>
      </p:sp>
    </p:spTree>
    <p:extLst>
      <p:ext uri="{BB962C8B-B14F-4D97-AF65-F5344CB8AC3E}">
        <p14:creationId xmlns:p14="http://schemas.microsoft.com/office/powerpoint/2010/main" val="40904561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Pay</a:t>
            </a:r>
            <a:endParaRPr lang="en-US" dirty="0"/>
          </a:p>
        </p:txBody>
      </p:sp>
      <p:sp>
        <p:nvSpPr>
          <p:cNvPr id="3" name="Content Placeholder 2"/>
          <p:cNvSpPr>
            <a:spLocks noGrp="1"/>
          </p:cNvSpPr>
          <p:nvPr>
            <p:ph idx="1"/>
          </p:nvPr>
        </p:nvSpPr>
        <p:spPr/>
        <p:txBody>
          <a:bodyPr>
            <a:normAutofit/>
          </a:bodyPr>
          <a:lstStyle/>
          <a:p>
            <a:r>
              <a:rPr lang="en-US" sz="1800" dirty="0"/>
              <a:t>Special Agent trainees at the FBI Academy are paid as GS-10, step 1 ($43,441) plus the Quantico, VA locality adjustment (17.50%) during their time at the FBI Academy. This equates to $51,043 on an annualized basis (or $1,963 per each two-week pay period</a:t>
            </a:r>
            <a:r>
              <a:rPr lang="en-US" sz="1800" dirty="0" smtClean="0"/>
              <a:t>).</a:t>
            </a:r>
          </a:p>
          <a:p>
            <a:r>
              <a:rPr lang="en-US" sz="1800" dirty="0"/>
              <a:t>Newly assigned Special Agents are paid as GS-10, step 1 ($43,441) plus locality pay and availability pay. Locality pay (which ranges from 12.5% to 28.7% of base salary depending upon office assignment) is additional compensation to account for differences in the labor market between different areas. Availability pay is a 25% increase in adjusted salary (base salary + locality pay) for all Special Agents due to their requirement to average a 50-hour work week over the course of the year. Thus, with the locality and availability pay adjustments, new Special Agents in their first Field Offices earn between $61,100 and $69,900, depending upon the region of the country to which they are assigned</a:t>
            </a:r>
            <a:r>
              <a:rPr lang="en-US" sz="1800" dirty="0"/>
              <a:t>. (Federal Bureau of Investigation- Careers)</a:t>
            </a:r>
          </a:p>
          <a:p>
            <a:endParaRPr lang="en-US" dirty="0"/>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81501" y="5685326"/>
            <a:ext cx="1600200" cy="11327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426206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my interested careers are</a:t>
            </a:r>
            <a:endParaRPr lang="en-US" dirty="0"/>
          </a:p>
        </p:txBody>
      </p:sp>
      <p:sp>
        <p:nvSpPr>
          <p:cNvPr id="3" name="Content Placeholder 2"/>
          <p:cNvSpPr>
            <a:spLocks noGrp="1"/>
          </p:cNvSpPr>
          <p:nvPr>
            <p:ph idx="1"/>
          </p:nvPr>
        </p:nvSpPr>
        <p:spPr/>
        <p:txBody>
          <a:bodyPr/>
          <a:lstStyle/>
          <a:p>
            <a:r>
              <a:rPr lang="en-US" dirty="0" smtClean="0"/>
              <a:t>The 3 careers I chose to give information on was enlisted military recruit, police officer, and FBI agent. My main ambition is to be part of law enforcement and armed forces to serve and protect and enforce justice to the “unjust.” Enlisting into the military is my first career option, serving an unknown amount of years and enlisting to either the Marines or Navy; while in the military, I’ll pursue a college education. I would like to serve in the military then leave and pursue a career in law enforcement. My main career would to be part of the Federal level of law enforcement (FBI, CIA, DEA). </a:t>
            </a:r>
          </a:p>
          <a:p>
            <a:endParaRPr lang="en-US" dirty="0" smtClean="0"/>
          </a:p>
        </p:txBody>
      </p:sp>
      <p:pic>
        <p:nvPicPr>
          <p:cNvPr id="1031"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8500" y="5029200"/>
            <a:ext cx="1828800" cy="18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2"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01" y="4992710"/>
            <a:ext cx="1676400" cy="18652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3"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2200" y="5029200"/>
            <a:ext cx="1772653" cy="18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362330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Job Outlook</a:t>
            </a:r>
            <a:endParaRPr lang="en-US" dirty="0"/>
          </a:p>
        </p:txBody>
      </p:sp>
      <p:sp>
        <p:nvSpPr>
          <p:cNvPr id="3" name="Content Placeholder 2"/>
          <p:cNvSpPr>
            <a:spLocks noGrp="1"/>
          </p:cNvSpPr>
          <p:nvPr>
            <p:ph idx="1"/>
          </p:nvPr>
        </p:nvSpPr>
        <p:spPr/>
        <p:txBody>
          <a:bodyPr/>
          <a:lstStyle/>
          <a:p>
            <a:r>
              <a:rPr lang="en-US" dirty="0" smtClean="0"/>
              <a:t>Similar to police officers, Federal Agents are always in demand; but competition is always increasing and only certain people can become a Special Agent. They must have a clean background record, physical and mental toughness, great eyesight, education and training. In other words, agents must have above average amount of “human capital.”</a:t>
            </a:r>
          </a:p>
          <a:p>
            <a:r>
              <a:rPr lang="en-US" dirty="0"/>
              <a:t>Applicants with a bachelor's degree and law enforcement or military experience, especially investigative experience, as well as those who speak more than one language, should have the best job opportunities</a:t>
            </a:r>
            <a:r>
              <a:rPr lang="en-US" dirty="0" smtClean="0"/>
              <a:t>.</a:t>
            </a:r>
            <a:r>
              <a:rPr lang="en-US" dirty="0"/>
              <a:t> </a:t>
            </a:r>
            <a:r>
              <a:rPr lang="en-US" dirty="0"/>
              <a:t>(Federal Bureau of Investigation- Careers)</a:t>
            </a:r>
          </a:p>
          <a:p>
            <a:endParaRPr lang="en-US" dirty="0"/>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5218525"/>
            <a:ext cx="1676400" cy="1639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38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5141026"/>
            <a:ext cx="2628900" cy="174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840793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 Conclusion…</a:t>
            </a:r>
            <a:endParaRPr lang="en-US" dirty="0"/>
          </a:p>
        </p:txBody>
      </p:sp>
      <p:sp>
        <p:nvSpPr>
          <p:cNvPr id="3" name="Content Placeholder 2"/>
          <p:cNvSpPr>
            <a:spLocks noGrp="1"/>
          </p:cNvSpPr>
          <p:nvPr>
            <p:ph idx="1"/>
          </p:nvPr>
        </p:nvSpPr>
        <p:spPr/>
        <p:txBody>
          <a:bodyPr/>
          <a:lstStyle/>
          <a:p>
            <a:r>
              <a:rPr lang="en-US" dirty="0" smtClean="0"/>
              <a:t>The chances of myself getting into these careers are quite evitable; however, they are indeed very life threatening  and my life could be on the line. I could die, and if I do, I would rather die for something , like my family, than to die for nothing.</a:t>
            </a:r>
            <a:endParaRPr lang="en-US" dirty="0"/>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3383972"/>
            <a:ext cx="1828800" cy="2505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4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3383972"/>
            <a:ext cx="2609850" cy="1752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41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83840" y="3201265"/>
            <a:ext cx="2390775" cy="1914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41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48125" y="5274733"/>
            <a:ext cx="2286000" cy="15832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084239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Works Cited </a:t>
            </a:r>
            <a:endParaRPr lang="en-US" dirty="0"/>
          </a:p>
        </p:txBody>
      </p:sp>
      <p:sp>
        <p:nvSpPr>
          <p:cNvPr id="3" name="Content Placeholder 2"/>
          <p:cNvSpPr>
            <a:spLocks noGrp="1"/>
          </p:cNvSpPr>
          <p:nvPr>
            <p:ph idx="1"/>
          </p:nvPr>
        </p:nvSpPr>
        <p:spPr/>
        <p:txBody>
          <a:bodyPr/>
          <a:lstStyle/>
          <a:p>
            <a:r>
              <a:rPr lang="en-US" dirty="0"/>
              <a:t>"What They Do About This Section." </a:t>
            </a:r>
            <a:r>
              <a:rPr lang="en-US" i="1" dirty="0"/>
              <a:t>U.S. Bureau of Labor Statistics</a:t>
            </a:r>
            <a:r>
              <a:rPr lang="en-US" dirty="0"/>
              <a:t>. U.S. Bureau of Labor Statistics, </a:t>
            </a:r>
            <a:r>
              <a:rPr lang="en-US" dirty="0" err="1"/>
              <a:t>n.d.</a:t>
            </a:r>
            <a:r>
              <a:rPr lang="en-US" dirty="0"/>
              <a:t> Web. 11 Jan. 2014. &lt;http://</a:t>
            </a:r>
            <a:r>
              <a:rPr lang="en-US" dirty="0" smtClean="0"/>
              <a:t>bls.gov/ooh/military/military-careers.htm&gt;.</a:t>
            </a:r>
          </a:p>
          <a:p>
            <a:r>
              <a:rPr lang="en-US" dirty="0"/>
              <a:t>"Summary." </a:t>
            </a:r>
            <a:r>
              <a:rPr lang="en-US" i="1" dirty="0"/>
              <a:t>U.S. Bureau of Labor Statistics</a:t>
            </a:r>
            <a:r>
              <a:rPr lang="en-US" dirty="0"/>
              <a:t>. U.S. Bureau of Labor Statistics, </a:t>
            </a:r>
            <a:r>
              <a:rPr lang="en-US" dirty="0" err="1"/>
              <a:t>n.d.</a:t>
            </a:r>
            <a:r>
              <a:rPr lang="en-US" dirty="0"/>
              <a:t> Web. 11 Jan. 2014. &lt;http://bls.gov/ooh/protective-service/police-and-detectives.htm&gt;.</a:t>
            </a:r>
          </a:p>
        </p:txBody>
      </p:sp>
    </p:spTree>
    <p:extLst>
      <p:ext uri="{BB962C8B-B14F-4D97-AF65-F5344CB8AC3E}">
        <p14:creationId xmlns:p14="http://schemas.microsoft.com/office/powerpoint/2010/main" val="11613756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Military Service (what they do)</a:t>
            </a:r>
            <a:endParaRPr lang="en-US" dirty="0"/>
          </a:p>
        </p:txBody>
      </p:sp>
      <p:sp>
        <p:nvSpPr>
          <p:cNvPr id="3" name="Content Placeholder 2"/>
          <p:cNvSpPr>
            <a:spLocks noGrp="1"/>
          </p:cNvSpPr>
          <p:nvPr>
            <p:ph idx="1"/>
          </p:nvPr>
        </p:nvSpPr>
        <p:spPr/>
        <p:txBody>
          <a:bodyPr/>
          <a:lstStyle/>
          <a:p>
            <a:r>
              <a:rPr lang="en-US" dirty="0"/>
              <a:t>Participate in, or support, combat and other military operations, such as humanitarian or disaster relief</a:t>
            </a:r>
          </a:p>
          <a:p>
            <a:r>
              <a:rPr lang="en-US" dirty="0"/>
              <a:t>Operate, maintain, and repair equipment</a:t>
            </a:r>
          </a:p>
          <a:p>
            <a:r>
              <a:rPr lang="en-US" dirty="0"/>
              <a:t>Perform technical and support activities</a:t>
            </a:r>
          </a:p>
          <a:p>
            <a:r>
              <a:rPr lang="en-US" dirty="0"/>
              <a:t>Supervise junior enlisted </a:t>
            </a:r>
            <a:r>
              <a:rPr lang="en-US" dirty="0" smtClean="0"/>
              <a:t>personnel</a:t>
            </a:r>
          </a:p>
          <a:p>
            <a:r>
              <a:rPr lang="en-US" dirty="0" smtClean="0"/>
              <a:t>The work schedule varies, in </a:t>
            </a:r>
            <a:r>
              <a:rPr lang="en-US" dirty="0"/>
              <a:t>many circumstances, military personnel work standard full time. However, hours vary significantly, depending on occupational specialty, rank, branch of service, and the needs of the military. In all cases, personnel must be prepared to work long hours to fulfill missions</a:t>
            </a:r>
            <a:r>
              <a:rPr lang="en-US" dirty="0" smtClean="0"/>
              <a:t>. (</a:t>
            </a:r>
            <a:r>
              <a:rPr lang="en-US" i="1" dirty="0"/>
              <a:t>U.S. Bureau of Labor Statistics</a:t>
            </a:r>
            <a:r>
              <a:rPr lang="en-US" dirty="0" smtClean="0"/>
              <a:t>.)</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0" y="5223933"/>
            <a:ext cx="2209800" cy="16340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1" y="5615618"/>
            <a:ext cx="1828799" cy="12169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739869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Qualifications </a:t>
            </a:r>
            <a:endParaRPr lang="en-US" dirty="0"/>
          </a:p>
        </p:txBody>
      </p:sp>
      <p:sp>
        <p:nvSpPr>
          <p:cNvPr id="3" name="Content Placeholder 2"/>
          <p:cNvSpPr>
            <a:spLocks noGrp="1"/>
          </p:cNvSpPr>
          <p:nvPr>
            <p:ph idx="1"/>
          </p:nvPr>
        </p:nvSpPr>
        <p:spPr/>
        <p:txBody>
          <a:bodyPr>
            <a:normAutofit/>
          </a:bodyPr>
          <a:lstStyle/>
          <a:p>
            <a:r>
              <a:rPr lang="en-US" sz="2000" dirty="0"/>
              <a:t>Military members must be physically fit, mentally stable, and ready to participate in or support combat missions that may be difficult and dangerous and involve long periods of time away from family; however, some personnel are rarely deployed near combat areas</a:t>
            </a:r>
            <a:r>
              <a:rPr lang="en-US" sz="2000" dirty="0" smtClean="0"/>
              <a:t>.</a:t>
            </a:r>
          </a:p>
          <a:p>
            <a:r>
              <a:rPr lang="en-US" sz="2000" dirty="0" smtClean="0"/>
              <a:t>For the Marines, every Marine is a rifleman; so, no matter what job they have, anyone can be sent to front line battles or missions. Marines must maintain fitness and be ready for combat.</a:t>
            </a:r>
          </a:p>
          <a:p>
            <a:r>
              <a:rPr lang="en-US" sz="2000" dirty="0" smtClean="0"/>
              <a:t>For the Navy, sailors can be sent out to seas for months, so a qualification could be to handle living on a ship for months. Also maintaining fitness, unlike the Marines though, the </a:t>
            </a:r>
            <a:r>
              <a:rPr lang="en-US" sz="2000" dirty="0" err="1" smtClean="0"/>
              <a:t>Navymen</a:t>
            </a:r>
            <a:r>
              <a:rPr lang="en-US" sz="2000" dirty="0" smtClean="0"/>
              <a:t> see little or no combat, except Navy SEALs. </a:t>
            </a:r>
            <a:endParaRPr lang="en-US" sz="2000"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4601" y="5107606"/>
            <a:ext cx="2286000" cy="17122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5107606"/>
            <a:ext cx="2847975" cy="16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584504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Qualifications </a:t>
            </a:r>
            <a:endParaRPr lang="en-US" dirty="0"/>
          </a:p>
        </p:txBody>
      </p:sp>
      <p:sp>
        <p:nvSpPr>
          <p:cNvPr id="3" name="Content Placeholder 2"/>
          <p:cNvSpPr>
            <a:spLocks noGrp="1"/>
          </p:cNvSpPr>
          <p:nvPr>
            <p:ph idx="1"/>
          </p:nvPr>
        </p:nvSpPr>
        <p:spPr/>
        <p:txBody>
          <a:bodyPr>
            <a:normAutofit fontScale="92500" lnSpcReduction="10000"/>
          </a:bodyPr>
          <a:lstStyle/>
          <a:p>
            <a:r>
              <a:rPr lang="en-US" b="1" i="1" dirty="0"/>
              <a:t>Mental preparedness.</a:t>
            </a:r>
            <a:r>
              <a:rPr lang="en-US" dirty="0"/>
              <a:t> Members of the Armed Forces must be mentally stable and able to handle stressful situations that can occur during military operations.</a:t>
            </a:r>
          </a:p>
          <a:p>
            <a:r>
              <a:rPr lang="en-US" b="1" i="1" dirty="0"/>
              <a:t>Physical fitness.</a:t>
            </a:r>
            <a:r>
              <a:rPr lang="en-US" dirty="0"/>
              <a:t> Military members must be physically fit to participate in or support combat missions that may be difficult or dangerous.</a:t>
            </a:r>
          </a:p>
          <a:p>
            <a:r>
              <a:rPr lang="en-US" b="1" i="1" dirty="0"/>
              <a:t>Readiness.</a:t>
            </a:r>
            <a:r>
              <a:rPr lang="en-US" dirty="0"/>
              <a:t> Members of the Armed Forces must be ready and able to report for military assignments on short notice</a:t>
            </a:r>
            <a:r>
              <a:rPr lang="en-US" dirty="0" smtClean="0"/>
              <a:t>.</a:t>
            </a:r>
          </a:p>
          <a:p>
            <a:r>
              <a:rPr lang="en-US" dirty="0" smtClean="0"/>
              <a:t>To enter the service, applicants must:</a:t>
            </a:r>
            <a:endParaRPr lang="en-US" dirty="0"/>
          </a:p>
          <a:p>
            <a:r>
              <a:rPr lang="en-US" dirty="0"/>
              <a:t>Minimum of 17 years of age</a:t>
            </a:r>
          </a:p>
          <a:p>
            <a:r>
              <a:rPr lang="en-US" dirty="0"/>
              <a:t>U.S. citizenship or permanent resident status</a:t>
            </a:r>
          </a:p>
          <a:p>
            <a:r>
              <a:rPr lang="en-US" dirty="0"/>
              <a:t>Pass a background investigation</a:t>
            </a:r>
          </a:p>
          <a:p>
            <a:r>
              <a:rPr lang="en-US" dirty="0"/>
              <a:t>Never convicted of a felony</a:t>
            </a:r>
          </a:p>
          <a:p>
            <a:r>
              <a:rPr lang="en-US" dirty="0"/>
              <a:t>Able to pass a drug </a:t>
            </a:r>
            <a:r>
              <a:rPr lang="en-US" dirty="0" smtClean="0"/>
              <a:t>test (</a:t>
            </a:r>
            <a:r>
              <a:rPr lang="en-US" i="1" dirty="0"/>
              <a:t>U.S. Bureau of Labor Statistics</a:t>
            </a:r>
            <a:r>
              <a:rPr lang="en-US" dirty="0" smtClean="0"/>
              <a:t>.)</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05488" y="3810000"/>
            <a:ext cx="2466975" cy="1847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015888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Everyone starts at Boot Camp…</a:t>
            </a:r>
            <a:endParaRPr lang="en-US" dirty="0"/>
          </a:p>
        </p:txBody>
      </p:sp>
      <p:sp>
        <p:nvSpPr>
          <p:cNvPr id="3" name="Content Placeholder 2"/>
          <p:cNvSpPr>
            <a:spLocks noGrp="1"/>
          </p:cNvSpPr>
          <p:nvPr>
            <p:ph idx="1"/>
          </p:nvPr>
        </p:nvSpPr>
        <p:spPr/>
        <p:txBody>
          <a:bodyPr>
            <a:normAutofit/>
          </a:bodyPr>
          <a:lstStyle/>
          <a:p>
            <a:r>
              <a:rPr lang="en-US" sz="1900" dirty="0"/>
              <a:t> Newly enlisted members of the Armed Forces </a:t>
            </a:r>
            <a:r>
              <a:rPr lang="en-US" sz="1900" dirty="0" smtClean="0"/>
              <a:t>go through </a:t>
            </a:r>
            <a:r>
              <a:rPr lang="en-US" sz="1900" dirty="0"/>
              <a:t>basic training or boot camp. Basic training includes courses in military skills and protocols and typically lasts 8 to 13 weeks, including a week of orientation and introduction to military life. </a:t>
            </a:r>
            <a:endParaRPr lang="en-US" sz="1900" dirty="0" smtClean="0"/>
          </a:p>
          <a:p>
            <a:r>
              <a:rPr lang="en-US" sz="1900" dirty="0" smtClean="0"/>
              <a:t>Basic </a:t>
            </a:r>
            <a:r>
              <a:rPr lang="en-US" sz="1900" dirty="0"/>
              <a:t>training also includes weapons training, team building, and rigorous physical exercise designed to improve strength and endurance.</a:t>
            </a:r>
          </a:p>
          <a:p>
            <a:r>
              <a:rPr lang="en-US" sz="1900" dirty="0"/>
              <a:t>Following basic training, military members attend additional training at technical schools that prepare them for a particular military occupational specialty. This formal training period generally lasts from 10 to 20 weeks. Training for certain occupations—nuclear power plant operator, for example—may take as long as a year. In addition to getting classroom instructions, military members receive on-the-job training at their first duty </a:t>
            </a:r>
            <a:r>
              <a:rPr lang="en-US" sz="1900" dirty="0" smtClean="0"/>
              <a:t>assignment. (</a:t>
            </a:r>
            <a:r>
              <a:rPr lang="en-US" sz="1900" i="1" dirty="0"/>
              <a:t>U.S. Bureau of Labor Statistics</a:t>
            </a:r>
            <a:r>
              <a:rPr lang="en-US" sz="1900" dirty="0" smtClean="0"/>
              <a:t>.)</a:t>
            </a:r>
            <a:endParaRPr lang="en-US" sz="1900" dirty="0"/>
          </a:p>
          <a:p>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5562600"/>
            <a:ext cx="1828799" cy="12169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48025" y="5562178"/>
            <a:ext cx="2009775" cy="13085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30889" y="5562600"/>
            <a:ext cx="1678560" cy="1257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581458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6629400" cy="838200"/>
          </a:xfrm>
        </p:spPr>
        <p:txBody>
          <a:bodyPr/>
          <a:lstStyle/>
          <a:p>
            <a:r>
              <a:rPr lang="en-US" sz="2800" dirty="0" smtClean="0"/>
              <a:t>The Pay</a:t>
            </a:r>
            <a:r>
              <a:rPr lang="en-US" sz="2800" dirty="0" smtClean="0"/>
              <a:t>… (</a:t>
            </a:r>
            <a:r>
              <a:rPr lang="en-US" sz="2800" i="1" dirty="0"/>
              <a:t>U.S. Bureau of Labor Statistics</a:t>
            </a:r>
            <a:r>
              <a:rPr lang="en-US" sz="2800" dirty="0" smtClean="0"/>
              <a:t>.)</a:t>
            </a:r>
            <a:endParaRPr lang="en-US" sz="28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62331520"/>
              </p:ext>
            </p:extLst>
          </p:nvPr>
        </p:nvGraphicFramePr>
        <p:xfrm>
          <a:off x="685800" y="1066800"/>
          <a:ext cx="7543799" cy="5257797"/>
        </p:xfrm>
        <a:graphic>
          <a:graphicData uri="http://schemas.openxmlformats.org/drawingml/2006/table">
            <a:tbl>
              <a:tblPr/>
              <a:tblGrid>
                <a:gridCol w="1127973"/>
                <a:gridCol w="496043"/>
                <a:gridCol w="496043"/>
                <a:gridCol w="496043"/>
                <a:gridCol w="496043"/>
                <a:gridCol w="496043"/>
                <a:gridCol w="496043"/>
                <a:gridCol w="496043"/>
                <a:gridCol w="496043"/>
                <a:gridCol w="496043"/>
                <a:gridCol w="496043"/>
                <a:gridCol w="1455396"/>
              </a:tblGrid>
              <a:tr h="318863">
                <a:tc>
                  <a:txBody>
                    <a:bodyPr/>
                    <a:lstStyle/>
                    <a:p>
                      <a:pPr algn="l" fontAlgn="b"/>
                      <a:r>
                        <a:rPr lang="en-US" sz="600" b="1" dirty="0">
                          <a:solidFill>
                            <a:srgbClr val="333333"/>
                          </a:solidFill>
                          <a:effectLst/>
                          <a:latin typeface="Tahoma"/>
                        </a:rPr>
                        <a:t>Pay Grade</a:t>
                      </a:r>
                      <a:endParaRPr lang="en-US" sz="600" dirty="0">
                        <a:solidFill>
                          <a:srgbClr val="333333"/>
                        </a:solidFill>
                        <a:effectLst/>
                        <a:latin typeface="Tahoma"/>
                      </a:endParaRPr>
                    </a:p>
                  </a:txBody>
                  <a:tcPr marL="12751" marR="12751" marT="6375" marB="12751" anchor="b">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DDDDDD"/>
                    </a:solidFill>
                  </a:tcPr>
                </a:tc>
                <a:tc>
                  <a:txBody>
                    <a:bodyPr/>
                    <a:lstStyle/>
                    <a:p>
                      <a:pPr algn="ctr" fontAlgn="b"/>
                      <a:r>
                        <a:rPr lang="en-US" sz="600" b="1">
                          <a:solidFill>
                            <a:srgbClr val="333333"/>
                          </a:solidFill>
                          <a:effectLst/>
                          <a:latin typeface="Tahoma"/>
                        </a:rPr>
                        <a:t>2 or less</a:t>
                      </a:r>
                      <a:endParaRPr lang="en-US" sz="600">
                        <a:solidFill>
                          <a:srgbClr val="333333"/>
                        </a:solidFill>
                        <a:effectLst/>
                        <a:latin typeface="Tahoma"/>
                      </a:endParaRPr>
                    </a:p>
                  </a:txBody>
                  <a:tcPr marL="12751" marR="12751" marT="6375" marB="12751" anchor="b">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DDDDDD"/>
                    </a:solidFill>
                  </a:tcPr>
                </a:tc>
                <a:tc>
                  <a:txBody>
                    <a:bodyPr/>
                    <a:lstStyle/>
                    <a:p>
                      <a:pPr algn="ctr" fontAlgn="b"/>
                      <a:r>
                        <a:rPr lang="en-US" sz="600" b="1">
                          <a:solidFill>
                            <a:srgbClr val="333333"/>
                          </a:solidFill>
                          <a:effectLst/>
                          <a:latin typeface="Tahoma"/>
                        </a:rPr>
                        <a:t>Over 2</a:t>
                      </a:r>
                      <a:endParaRPr lang="en-US" sz="600">
                        <a:solidFill>
                          <a:srgbClr val="333333"/>
                        </a:solidFill>
                        <a:effectLst/>
                        <a:latin typeface="Tahoma"/>
                      </a:endParaRPr>
                    </a:p>
                  </a:txBody>
                  <a:tcPr marL="12751" marR="12751" marT="6375" marB="12751" anchor="b">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DDDDDD"/>
                    </a:solidFill>
                  </a:tcPr>
                </a:tc>
                <a:tc>
                  <a:txBody>
                    <a:bodyPr/>
                    <a:lstStyle/>
                    <a:p>
                      <a:pPr algn="ctr" fontAlgn="b"/>
                      <a:r>
                        <a:rPr lang="en-US" sz="600" b="1">
                          <a:solidFill>
                            <a:srgbClr val="333333"/>
                          </a:solidFill>
                          <a:effectLst/>
                          <a:latin typeface="Tahoma"/>
                        </a:rPr>
                        <a:t>Over 3</a:t>
                      </a:r>
                      <a:endParaRPr lang="en-US" sz="600">
                        <a:solidFill>
                          <a:srgbClr val="333333"/>
                        </a:solidFill>
                        <a:effectLst/>
                        <a:latin typeface="Tahoma"/>
                      </a:endParaRPr>
                    </a:p>
                  </a:txBody>
                  <a:tcPr marL="12751" marR="12751" marT="6375" marB="12751" anchor="b">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DDDDDD"/>
                    </a:solidFill>
                  </a:tcPr>
                </a:tc>
                <a:tc>
                  <a:txBody>
                    <a:bodyPr/>
                    <a:lstStyle/>
                    <a:p>
                      <a:pPr algn="ctr" fontAlgn="b"/>
                      <a:r>
                        <a:rPr lang="en-US" sz="600" b="1">
                          <a:solidFill>
                            <a:srgbClr val="333333"/>
                          </a:solidFill>
                          <a:effectLst/>
                          <a:latin typeface="Tahoma"/>
                        </a:rPr>
                        <a:t>Over 4</a:t>
                      </a:r>
                      <a:endParaRPr lang="en-US" sz="600">
                        <a:solidFill>
                          <a:srgbClr val="333333"/>
                        </a:solidFill>
                        <a:effectLst/>
                        <a:latin typeface="Tahoma"/>
                      </a:endParaRPr>
                    </a:p>
                  </a:txBody>
                  <a:tcPr marL="12751" marR="12751" marT="6375" marB="12751" anchor="b">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DDDDDD"/>
                    </a:solidFill>
                  </a:tcPr>
                </a:tc>
                <a:tc>
                  <a:txBody>
                    <a:bodyPr/>
                    <a:lstStyle/>
                    <a:p>
                      <a:pPr algn="ctr" fontAlgn="b"/>
                      <a:r>
                        <a:rPr lang="en-US" sz="600" b="1">
                          <a:solidFill>
                            <a:srgbClr val="333333"/>
                          </a:solidFill>
                          <a:effectLst/>
                          <a:latin typeface="Tahoma"/>
                        </a:rPr>
                        <a:t>Over 6</a:t>
                      </a:r>
                      <a:endParaRPr lang="en-US" sz="600">
                        <a:solidFill>
                          <a:srgbClr val="333333"/>
                        </a:solidFill>
                        <a:effectLst/>
                        <a:latin typeface="Tahoma"/>
                      </a:endParaRPr>
                    </a:p>
                  </a:txBody>
                  <a:tcPr marL="12751" marR="12751" marT="6375" marB="12751" anchor="b">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DDDDDD"/>
                    </a:solidFill>
                  </a:tcPr>
                </a:tc>
                <a:tc>
                  <a:txBody>
                    <a:bodyPr/>
                    <a:lstStyle/>
                    <a:p>
                      <a:pPr algn="ctr" fontAlgn="b"/>
                      <a:r>
                        <a:rPr lang="en-US" sz="600" b="1">
                          <a:solidFill>
                            <a:srgbClr val="333333"/>
                          </a:solidFill>
                          <a:effectLst/>
                          <a:latin typeface="Tahoma"/>
                        </a:rPr>
                        <a:t>Over 8</a:t>
                      </a:r>
                      <a:endParaRPr lang="en-US" sz="600">
                        <a:solidFill>
                          <a:srgbClr val="333333"/>
                        </a:solidFill>
                        <a:effectLst/>
                        <a:latin typeface="Tahoma"/>
                      </a:endParaRPr>
                    </a:p>
                  </a:txBody>
                  <a:tcPr marL="12751" marR="12751" marT="6375" marB="12751" anchor="b">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DDDDDD"/>
                    </a:solidFill>
                  </a:tcPr>
                </a:tc>
                <a:tc>
                  <a:txBody>
                    <a:bodyPr/>
                    <a:lstStyle/>
                    <a:p>
                      <a:pPr algn="ctr" fontAlgn="b"/>
                      <a:r>
                        <a:rPr lang="en-US" sz="600" b="1">
                          <a:solidFill>
                            <a:srgbClr val="333333"/>
                          </a:solidFill>
                          <a:effectLst/>
                          <a:latin typeface="Tahoma"/>
                        </a:rPr>
                        <a:t>Over 10</a:t>
                      </a:r>
                      <a:endParaRPr lang="en-US" sz="600">
                        <a:solidFill>
                          <a:srgbClr val="333333"/>
                        </a:solidFill>
                        <a:effectLst/>
                        <a:latin typeface="Tahoma"/>
                      </a:endParaRPr>
                    </a:p>
                  </a:txBody>
                  <a:tcPr marL="12751" marR="12751" marT="6375" marB="12751" anchor="b">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DDDDDD"/>
                    </a:solidFill>
                  </a:tcPr>
                </a:tc>
                <a:tc>
                  <a:txBody>
                    <a:bodyPr/>
                    <a:lstStyle/>
                    <a:p>
                      <a:pPr algn="ctr" fontAlgn="b"/>
                      <a:r>
                        <a:rPr lang="en-US" sz="600" b="1">
                          <a:solidFill>
                            <a:srgbClr val="333333"/>
                          </a:solidFill>
                          <a:effectLst/>
                          <a:latin typeface="Tahoma"/>
                        </a:rPr>
                        <a:t>Over 12</a:t>
                      </a:r>
                      <a:endParaRPr lang="en-US" sz="600">
                        <a:solidFill>
                          <a:srgbClr val="333333"/>
                        </a:solidFill>
                        <a:effectLst/>
                        <a:latin typeface="Tahoma"/>
                      </a:endParaRPr>
                    </a:p>
                  </a:txBody>
                  <a:tcPr marL="12751" marR="12751" marT="6375" marB="12751" anchor="b">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DDDDDD"/>
                    </a:solidFill>
                  </a:tcPr>
                </a:tc>
                <a:tc>
                  <a:txBody>
                    <a:bodyPr/>
                    <a:lstStyle/>
                    <a:p>
                      <a:pPr algn="ctr" fontAlgn="b"/>
                      <a:r>
                        <a:rPr lang="en-US" sz="600" b="1">
                          <a:solidFill>
                            <a:srgbClr val="333333"/>
                          </a:solidFill>
                          <a:effectLst/>
                          <a:latin typeface="Tahoma"/>
                        </a:rPr>
                        <a:t>Over 14</a:t>
                      </a:r>
                      <a:endParaRPr lang="en-US" sz="600">
                        <a:solidFill>
                          <a:srgbClr val="333333"/>
                        </a:solidFill>
                        <a:effectLst/>
                        <a:latin typeface="Tahoma"/>
                      </a:endParaRPr>
                    </a:p>
                  </a:txBody>
                  <a:tcPr marL="12751" marR="12751" marT="6375" marB="12751" anchor="b">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DDDDDD"/>
                    </a:solidFill>
                  </a:tcPr>
                </a:tc>
                <a:tc>
                  <a:txBody>
                    <a:bodyPr/>
                    <a:lstStyle/>
                    <a:p>
                      <a:pPr algn="ctr" fontAlgn="b"/>
                      <a:r>
                        <a:rPr lang="en-US" sz="600" b="1">
                          <a:solidFill>
                            <a:srgbClr val="333333"/>
                          </a:solidFill>
                          <a:effectLst/>
                          <a:latin typeface="Tahoma"/>
                        </a:rPr>
                        <a:t>Over 16</a:t>
                      </a:r>
                      <a:endParaRPr lang="en-US" sz="600">
                        <a:solidFill>
                          <a:srgbClr val="333333"/>
                        </a:solidFill>
                        <a:effectLst/>
                        <a:latin typeface="Tahoma"/>
                      </a:endParaRPr>
                    </a:p>
                  </a:txBody>
                  <a:tcPr marL="12751" marR="12751" marT="6375" marB="12751" anchor="b">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DDDDDD"/>
                    </a:solidFill>
                  </a:tcPr>
                </a:tc>
                <a:tc>
                  <a:txBody>
                    <a:bodyPr/>
                    <a:lstStyle/>
                    <a:p>
                      <a:pPr algn="ctr" fontAlgn="b"/>
                      <a:r>
                        <a:rPr lang="en-US" sz="600" b="1">
                          <a:solidFill>
                            <a:srgbClr val="333333"/>
                          </a:solidFill>
                          <a:effectLst/>
                          <a:latin typeface="Tahoma"/>
                        </a:rPr>
                        <a:t>Over 20</a:t>
                      </a:r>
                      <a:endParaRPr lang="en-US" sz="600">
                        <a:solidFill>
                          <a:srgbClr val="333333"/>
                        </a:solidFill>
                        <a:effectLst/>
                        <a:latin typeface="Tahoma"/>
                      </a:endParaRPr>
                    </a:p>
                  </a:txBody>
                  <a:tcPr marL="12751" marR="12751" marT="6375" marB="12751" anchor="b">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DDDDDD"/>
                    </a:solidFill>
                  </a:tcPr>
                </a:tc>
              </a:tr>
              <a:tr h="120091">
                <a:tc>
                  <a:txBody>
                    <a:bodyPr/>
                    <a:lstStyle/>
                    <a:p>
                      <a:pPr algn="l" fontAlgn="ctr"/>
                      <a:r>
                        <a:rPr lang="en-US" sz="600">
                          <a:solidFill>
                            <a:srgbClr val="333333"/>
                          </a:solidFill>
                          <a:effectLst/>
                          <a:latin typeface="Tahoma"/>
                        </a:rPr>
                        <a:t>O-10</a:t>
                      </a:r>
                    </a:p>
                  </a:txBody>
                  <a:tcPr marL="12751" marR="12751" marT="6375" marB="12751"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EEEEEE"/>
                    </a:solidFill>
                  </a:tcPr>
                </a:tc>
                <a:tc>
                  <a:txBody>
                    <a:bodyPr/>
                    <a:lstStyle/>
                    <a:p>
                      <a:pPr algn="l"/>
                      <a:r>
                        <a:rPr lang="en-US" sz="600">
                          <a:solidFill>
                            <a:srgbClr val="333333"/>
                          </a:solidFill>
                          <a:effectLst/>
                          <a:latin typeface="Tahoma"/>
                        </a:rPr>
                        <a:t> </a:t>
                      </a:r>
                    </a:p>
                  </a:txBody>
                  <a:tcPr marL="6375" marR="6375" marT="0" marB="6375"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FFFFF"/>
                    </a:solidFill>
                  </a:tcPr>
                </a:tc>
                <a:tc>
                  <a:txBody>
                    <a:bodyPr/>
                    <a:lstStyle/>
                    <a:p>
                      <a:pPr algn="l"/>
                      <a:r>
                        <a:rPr lang="en-US" sz="600">
                          <a:solidFill>
                            <a:srgbClr val="333333"/>
                          </a:solidFill>
                          <a:effectLst/>
                          <a:latin typeface="Tahoma"/>
                        </a:rPr>
                        <a:t> </a:t>
                      </a:r>
                    </a:p>
                  </a:txBody>
                  <a:tcPr marL="6375" marR="6375" marT="0" marB="6375"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FFFFF"/>
                    </a:solidFill>
                  </a:tcPr>
                </a:tc>
                <a:tc>
                  <a:txBody>
                    <a:bodyPr/>
                    <a:lstStyle/>
                    <a:p>
                      <a:pPr algn="l"/>
                      <a:r>
                        <a:rPr lang="en-US" sz="600">
                          <a:solidFill>
                            <a:srgbClr val="333333"/>
                          </a:solidFill>
                          <a:effectLst/>
                          <a:latin typeface="Tahoma"/>
                        </a:rPr>
                        <a:t> </a:t>
                      </a:r>
                    </a:p>
                  </a:txBody>
                  <a:tcPr marL="6375" marR="6375" marT="0" marB="6375"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FFFFF"/>
                    </a:solidFill>
                  </a:tcPr>
                </a:tc>
                <a:tc>
                  <a:txBody>
                    <a:bodyPr/>
                    <a:lstStyle/>
                    <a:p>
                      <a:pPr algn="l"/>
                      <a:r>
                        <a:rPr lang="en-US" sz="600">
                          <a:solidFill>
                            <a:srgbClr val="333333"/>
                          </a:solidFill>
                          <a:effectLst/>
                          <a:latin typeface="Tahoma"/>
                        </a:rPr>
                        <a:t> </a:t>
                      </a:r>
                    </a:p>
                  </a:txBody>
                  <a:tcPr marL="6375" marR="6375" marT="0" marB="6375"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FFFFF"/>
                    </a:solidFill>
                  </a:tcPr>
                </a:tc>
                <a:tc>
                  <a:txBody>
                    <a:bodyPr/>
                    <a:lstStyle/>
                    <a:p>
                      <a:pPr algn="l"/>
                      <a:r>
                        <a:rPr lang="en-US" sz="600">
                          <a:solidFill>
                            <a:srgbClr val="333333"/>
                          </a:solidFill>
                          <a:effectLst/>
                          <a:latin typeface="Tahoma"/>
                        </a:rPr>
                        <a:t> </a:t>
                      </a:r>
                    </a:p>
                  </a:txBody>
                  <a:tcPr marL="6375" marR="6375" marT="0" marB="6375"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FFFFF"/>
                    </a:solidFill>
                  </a:tcPr>
                </a:tc>
                <a:tc>
                  <a:txBody>
                    <a:bodyPr/>
                    <a:lstStyle/>
                    <a:p>
                      <a:pPr algn="l"/>
                      <a:r>
                        <a:rPr lang="en-US" sz="600">
                          <a:solidFill>
                            <a:srgbClr val="333333"/>
                          </a:solidFill>
                          <a:effectLst/>
                          <a:latin typeface="Tahoma"/>
                        </a:rPr>
                        <a:t> </a:t>
                      </a:r>
                    </a:p>
                  </a:txBody>
                  <a:tcPr marL="6375" marR="6375" marT="0" marB="6375"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FFFFF"/>
                    </a:solidFill>
                  </a:tcPr>
                </a:tc>
                <a:tc>
                  <a:txBody>
                    <a:bodyPr/>
                    <a:lstStyle/>
                    <a:p>
                      <a:pPr algn="l"/>
                      <a:r>
                        <a:rPr lang="en-US" sz="600">
                          <a:solidFill>
                            <a:srgbClr val="333333"/>
                          </a:solidFill>
                          <a:effectLst/>
                          <a:latin typeface="Tahoma"/>
                        </a:rPr>
                        <a:t> </a:t>
                      </a:r>
                    </a:p>
                  </a:txBody>
                  <a:tcPr marL="6375" marR="6375" marT="0" marB="6375"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FFFFF"/>
                    </a:solidFill>
                  </a:tcPr>
                </a:tc>
                <a:tc>
                  <a:txBody>
                    <a:bodyPr/>
                    <a:lstStyle/>
                    <a:p>
                      <a:pPr algn="l"/>
                      <a:r>
                        <a:rPr lang="en-US" sz="600">
                          <a:solidFill>
                            <a:srgbClr val="333333"/>
                          </a:solidFill>
                          <a:effectLst/>
                          <a:latin typeface="Tahoma"/>
                        </a:rPr>
                        <a:t> </a:t>
                      </a:r>
                    </a:p>
                  </a:txBody>
                  <a:tcPr marL="6375" marR="6375" marT="0" marB="6375"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FFFFF"/>
                    </a:solidFill>
                  </a:tcPr>
                </a:tc>
                <a:tc>
                  <a:txBody>
                    <a:bodyPr/>
                    <a:lstStyle/>
                    <a:p>
                      <a:pPr algn="l"/>
                      <a:r>
                        <a:rPr lang="en-US" sz="600">
                          <a:solidFill>
                            <a:srgbClr val="333333"/>
                          </a:solidFill>
                          <a:effectLst/>
                          <a:latin typeface="Tahoma"/>
                        </a:rPr>
                        <a:t> </a:t>
                      </a:r>
                    </a:p>
                  </a:txBody>
                  <a:tcPr marL="6375" marR="6375" marT="0" marB="6375"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FFFFF"/>
                    </a:solidFill>
                  </a:tcPr>
                </a:tc>
                <a:tc>
                  <a:txBody>
                    <a:bodyPr/>
                    <a:lstStyle/>
                    <a:p>
                      <a:pPr algn="l"/>
                      <a:r>
                        <a:rPr lang="en-US" sz="600">
                          <a:solidFill>
                            <a:srgbClr val="333333"/>
                          </a:solidFill>
                          <a:effectLst/>
                          <a:latin typeface="Tahoma"/>
                        </a:rPr>
                        <a:t> </a:t>
                      </a:r>
                    </a:p>
                  </a:txBody>
                  <a:tcPr marL="6375" marR="6375" marT="0" marB="6375"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FFFFF"/>
                    </a:solidFill>
                  </a:tcPr>
                </a:tc>
                <a:tc>
                  <a:txBody>
                    <a:bodyPr/>
                    <a:lstStyle/>
                    <a:p>
                      <a:pPr algn="r"/>
                      <a:r>
                        <a:rPr lang="en-US" sz="600">
                          <a:solidFill>
                            <a:srgbClr val="333333"/>
                          </a:solidFill>
                          <a:effectLst/>
                          <a:latin typeface="Tahoma"/>
                        </a:rPr>
                        <a:t>$15,913.20</a:t>
                      </a:r>
                    </a:p>
                  </a:txBody>
                  <a:tcPr marL="6375" marR="6375" marT="0" marB="6375"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FFFFF"/>
                    </a:solidFill>
                  </a:tcPr>
                </a:tc>
              </a:tr>
              <a:tr h="120091">
                <a:tc>
                  <a:txBody>
                    <a:bodyPr/>
                    <a:lstStyle/>
                    <a:p>
                      <a:pPr algn="l" fontAlgn="ctr"/>
                      <a:r>
                        <a:rPr lang="en-US" sz="600">
                          <a:solidFill>
                            <a:srgbClr val="333333"/>
                          </a:solidFill>
                          <a:effectLst/>
                          <a:latin typeface="Tahoma"/>
                        </a:rPr>
                        <a:t>O-9</a:t>
                      </a:r>
                    </a:p>
                  </a:txBody>
                  <a:tcPr marL="12751" marR="12751" marT="6375" marB="12751"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DBEAFF"/>
                    </a:solidFill>
                  </a:tcPr>
                </a:tc>
                <a:tc>
                  <a:txBody>
                    <a:bodyPr/>
                    <a:lstStyle/>
                    <a:p>
                      <a:pPr algn="l"/>
                      <a:r>
                        <a:rPr lang="en-US" sz="600">
                          <a:solidFill>
                            <a:srgbClr val="333333"/>
                          </a:solidFill>
                          <a:effectLst/>
                          <a:latin typeface="Tahoma"/>
                        </a:rPr>
                        <a:t> </a:t>
                      </a:r>
                    </a:p>
                  </a:txBody>
                  <a:tcPr marL="6375" marR="6375" marT="0" marB="6375"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EEF4FF"/>
                    </a:solidFill>
                  </a:tcPr>
                </a:tc>
                <a:tc>
                  <a:txBody>
                    <a:bodyPr/>
                    <a:lstStyle/>
                    <a:p>
                      <a:pPr algn="l"/>
                      <a:r>
                        <a:rPr lang="en-US" sz="600">
                          <a:solidFill>
                            <a:srgbClr val="333333"/>
                          </a:solidFill>
                          <a:effectLst/>
                          <a:latin typeface="Tahoma"/>
                        </a:rPr>
                        <a:t> </a:t>
                      </a:r>
                    </a:p>
                  </a:txBody>
                  <a:tcPr marL="6375" marR="6375" marT="0" marB="6375"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EEF4FF"/>
                    </a:solidFill>
                  </a:tcPr>
                </a:tc>
                <a:tc>
                  <a:txBody>
                    <a:bodyPr/>
                    <a:lstStyle/>
                    <a:p>
                      <a:pPr algn="l"/>
                      <a:r>
                        <a:rPr lang="en-US" sz="600">
                          <a:solidFill>
                            <a:srgbClr val="333333"/>
                          </a:solidFill>
                          <a:effectLst/>
                          <a:latin typeface="Tahoma"/>
                        </a:rPr>
                        <a:t> </a:t>
                      </a:r>
                    </a:p>
                  </a:txBody>
                  <a:tcPr marL="6375" marR="6375" marT="0" marB="6375"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EEF4FF"/>
                    </a:solidFill>
                  </a:tcPr>
                </a:tc>
                <a:tc>
                  <a:txBody>
                    <a:bodyPr/>
                    <a:lstStyle/>
                    <a:p>
                      <a:pPr algn="l"/>
                      <a:r>
                        <a:rPr lang="en-US" sz="600">
                          <a:solidFill>
                            <a:srgbClr val="333333"/>
                          </a:solidFill>
                          <a:effectLst/>
                          <a:latin typeface="Tahoma"/>
                        </a:rPr>
                        <a:t> </a:t>
                      </a:r>
                    </a:p>
                  </a:txBody>
                  <a:tcPr marL="6375" marR="6375" marT="0" marB="6375"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EEF4FF"/>
                    </a:solidFill>
                  </a:tcPr>
                </a:tc>
                <a:tc>
                  <a:txBody>
                    <a:bodyPr/>
                    <a:lstStyle/>
                    <a:p>
                      <a:pPr algn="l"/>
                      <a:r>
                        <a:rPr lang="en-US" sz="600">
                          <a:solidFill>
                            <a:srgbClr val="333333"/>
                          </a:solidFill>
                          <a:effectLst/>
                          <a:latin typeface="Tahoma"/>
                        </a:rPr>
                        <a:t> </a:t>
                      </a:r>
                    </a:p>
                  </a:txBody>
                  <a:tcPr marL="6375" marR="6375" marT="0" marB="6375"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EEF4FF"/>
                    </a:solidFill>
                  </a:tcPr>
                </a:tc>
                <a:tc>
                  <a:txBody>
                    <a:bodyPr/>
                    <a:lstStyle/>
                    <a:p>
                      <a:pPr algn="l"/>
                      <a:r>
                        <a:rPr lang="en-US" sz="600">
                          <a:solidFill>
                            <a:srgbClr val="333333"/>
                          </a:solidFill>
                          <a:effectLst/>
                          <a:latin typeface="Tahoma"/>
                        </a:rPr>
                        <a:t> </a:t>
                      </a:r>
                    </a:p>
                  </a:txBody>
                  <a:tcPr marL="6375" marR="6375" marT="0" marB="6375"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EEF4FF"/>
                    </a:solidFill>
                  </a:tcPr>
                </a:tc>
                <a:tc>
                  <a:txBody>
                    <a:bodyPr/>
                    <a:lstStyle/>
                    <a:p>
                      <a:pPr algn="l"/>
                      <a:r>
                        <a:rPr lang="en-US" sz="600">
                          <a:solidFill>
                            <a:srgbClr val="333333"/>
                          </a:solidFill>
                          <a:effectLst/>
                          <a:latin typeface="Tahoma"/>
                        </a:rPr>
                        <a:t> </a:t>
                      </a:r>
                    </a:p>
                  </a:txBody>
                  <a:tcPr marL="6375" marR="6375" marT="0" marB="6375"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EEF4FF"/>
                    </a:solidFill>
                  </a:tcPr>
                </a:tc>
                <a:tc>
                  <a:txBody>
                    <a:bodyPr/>
                    <a:lstStyle/>
                    <a:p>
                      <a:pPr algn="l"/>
                      <a:r>
                        <a:rPr lang="en-US" sz="600">
                          <a:solidFill>
                            <a:srgbClr val="333333"/>
                          </a:solidFill>
                          <a:effectLst/>
                          <a:latin typeface="Tahoma"/>
                        </a:rPr>
                        <a:t> </a:t>
                      </a:r>
                    </a:p>
                  </a:txBody>
                  <a:tcPr marL="6375" marR="6375" marT="0" marB="6375"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EEF4FF"/>
                    </a:solidFill>
                  </a:tcPr>
                </a:tc>
                <a:tc>
                  <a:txBody>
                    <a:bodyPr/>
                    <a:lstStyle/>
                    <a:p>
                      <a:pPr algn="l"/>
                      <a:r>
                        <a:rPr lang="en-US" sz="600">
                          <a:solidFill>
                            <a:srgbClr val="333333"/>
                          </a:solidFill>
                          <a:effectLst/>
                          <a:latin typeface="Tahoma"/>
                        </a:rPr>
                        <a:t> </a:t>
                      </a:r>
                    </a:p>
                  </a:txBody>
                  <a:tcPr marL="6375" marR="6375" marT="0" marB="6375"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EEF4FF"/>
                    </a:solidFill>
                  </a:tcPr>
                </a:tc>
                <a:tc>
                  <a:txBody>
                    <a:bodyPr/>
                    <a:lstStyle/>
                    <a:p>
                      <a:pPr algn="l"/>
                      <a:r>
                        <a:rPr lang="en-US" sz="600">
                          <a:solidFill>
                            <a:srgbClr val="333333"/>
                          </a:solidFill>
                          <a:effectLst/>
                          <a:latin typeface="Tahoma"/>
                        </a:rPr>
                        <a:t> </a:t>
                      </a:r>
                    </a:p>
                  </a:txBody>
                  <a:tcPr marL="6375" marR="6375" marT="0" marB="6375"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EEF4FF"/>
                    </a:solidFill>
                  </a:tcPr>
                </a:tc>
                <a:tc>
                  <a:txBody>
                    <a:bodyPr/>
                    <a:lstStyle/>
                    <a:p>
                      <a:pPr algn="r"/>
                      <a:r>
                        <a:rPr lang="en-US" sz="600">
                          <a:solidFill>
                            <a:srgbClr val="333333"/>
                          </a:solidFill>
                          <a:effectLst/>
                          <a:latin typeface="Tahoma"/>
                        </a:rPr>
                        <a:t>13,917.60</a:t>
                      </a:r>
                    </a:p>
                  </a:txBody>
                  <a:tcPr marL="6375" marR="6375" marT="0" marB="6375"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EEF4FF"/>
                    </a:solidFill>
                  </a:tcPr>
                </a:tc>
              </a:tr>
              <a:tr h="305059">
                <a:tc>
                  <a:txBody>
                    <a:bodyPr/>
                    <a:lstStyle/>
                    <a:p>
                      <a:pPr algn="l" fontAlgn="ctr"/>
                      <a:r>
                        <a:rPr lang="en-US" sz="600">
                          <a:solidFill>
                            <a:srgbClr val="333333"/>
                          </a:solidFill>
                          <a:effectLst/>
                          <a:latin typeface="Tahoma"/>
                        </a:rPr>
                        <a:t>O-8</a:t>
                      </a:r>
                    </a:p>
                  </a:txBody>
                  <a:tcPr marL="12751" marR="12751" marT="6375" marB="12751"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EEEEEE"/>
                    </a:solidFill>
                  </a:tcPr>
                </a:tc>
                <a:tc>
                  <a:txBody>
                    <a:bodyPr/>
                    <a:lstStyle/>
                    <a:p>
                      <a:pPr algn="r"/>
                      <a:r>
                        <a:rPr lang="en-US" sz="600">
                          <a:solidFill>
                            <a:srgbClr val="333333"/>
                          </a:solidFill>
                          <a:effectLst/>
                          <a:latin typeface="Tahoma"/>
                        </a:rPr>
                        <a:t>$9,847.80</a:t>
                      </a:r>
                    </a:p>
                  </a:txBody>
                  <a:tcPr marL="6375" marR="6375" marT="0" marB="6375"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FFFFF"/>
                    </a:solidFill>
                  </a:tcPr>
                </a:tc>
                <a:tc>
                  <a:txBody>
                    <a:bodyPr/>
                    <a:lstStyle/>
                    <a:p>
                      <a:pPr algn="r"/>
                      <a:r>
                        <a:rPr lang="en-US" sz="600">
                          <a:solidFill>
                            <a:srgbClr val="333333"/>
                          </a:solidFill>
                          <a:effectLst/>
                          <a:latin typeface="Tahoma"/>
                        </a:rPr>
                        <a:t>$10,170.30</a:t>
                      </a:r>
                    </a:p>
                  </a:txBody>
                  <a:tcPr marL="6375" marR="6375" marT="0" marB="6375"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FFFFF"/>
                    </a:solidFill>
                  </a:tcPr>
                </a:tc>
                <a:tc>
                  <a:txBody>
                    <a:bodyPr/>
                    <a:lstStyle/>
                    <a:p>
                      <a:pPr algn="r"/>
                      <a:r>
                        <a:rPr lang="en-US" sz="600">
                          <a:solidFill>
                            <a:srgbClr val="333333"/>
                          </a:solidFill>
                          <a:effectLst/>
                          <a:latin typeface="Tahoma"/>
                        </a:rPr>
                        <a:t>$10,384.50</a:t>
                      </a:r>
                    </a:p>
                  </a:txBody>
                  <a:tcPr marL="6375" marR="6375" marT="0" marB="6375"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FFFFF"/>
                    </a:solidFill>
                  </a:tcPr>
                </a:tc>
                <a:tc>
                  <a:txBody>
                    <a:bodyPr/>
                    <a:lstStyle/>
                    <a:p>
                      <a:pPr algn="r"/>
                      <a:r>
                        <a:rPr lang="en-US" sz="600">
                          <a:solidFill>
                            <a:srgbClr val="333333"/>
                          </a:solidFill>
                          <a:effectLst/>
                          <a:latin typeface="Tahoma"/>
                        </a:rPr>
                        <a:t>$10,444.20</a:t>
                      </a:r>
                    </a:p>
                  </a:txBody>
                  <a:tcPr marL="6375" marR="6375" marT="0" marB="6375"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FFFFF"/>
                    </a:solidFill>
                  </a:tcPr>
                </a:tc>
                <a:tc>
                  <a:txBody>
                    <a:bodyPr/>
                    <a:lstStyle/>
                    <a:p>
                      <a:pPr algn="r"/>
                      <a:r>
                        <a:rPr lang="en-US" sz="600">
                          <a:solidFill>
                            <a:srgbClr val="333333"/>
                          </a:solidFill>
                          <a:effectLst/>
                          <a:latin typeface="Tahoma"/>
                        </a:rPr>
                        <a:t>$10,711.50</a:t>
                      </a:r>
                    </a:p>
                  </a:txBody>
                  <a:tcPr marL="6375" marR="6375" marT="0" marB="6375"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FFFFF"/>
                    </a:solidFill>
                  </a:tcPr>
                </a:tc>
                <a:tc>
                  <a:txBody>
                    <a:bodyPr/>
                    <a:lstStyle/>
                    <a:p>
                      <a:pPr algn="r"/>
                      <a:r>
                        <a:rPr lang="en-US" sz="600">
                          <a:solidFill>
                            <a:srgbClr val="333333"/>
                          </a:solidFill>
                          <a:effectLst/>
                          <a:latin typeface="Tahoma"/>
                        </a:rPr>
                        <a:t>$11,157.60</a:t>
                      </a:r>
                    </a:p>
                  </a:txBody>
                  <a:tcPr marL="6375" marR="6375" marT="0" marB="6375"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FFFFF"/>
                    </a:solidFill>
                  </a:tcPr>
                </a:tc>
                <a:tc>
                  <a:txBody>
                    <a:bodyPr/>
                    <a:lstStyle/>
                    <a:p>
                      <a:pPr algn="r"/>
                      <a:r>
                        <a:rPr lang="en-US" sz="600">
                          <a:solidFill>
                            <a:srgbClr val="333333"/>
                          </a:solidFill>
                          <a:effectLst/>
                          <a:latin typeface="Tahoma"/>
                        </a:rPr>
                        <a:t>$11,261.40</a:t>
                      </a:r>
                    </a:p>
                  </a:txBody>
                  <a:tcPr marL="6375" marR="6375" marT="0" marB="6375"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FFFFF"/>
                    </a:solidFill>
                  </a:tcPr>
                </a:tc>
                <a:tc>
                  <a:txBody>
                    <a:bodyPr/>
                    <a:lstStyle/>
                    <a:p>
                      <a:pPr algn="r"/>
                      <a:r>
                        <a:rPr lang="en-US" sz="600">
                          <a:solidFill>
                            <a:srgbClr val="333333"/>
                          </a:solidFill>
                          <a:effectLst/>
                          <a:latin typeface="Tahoma"/>
                        </a:rPr>
                        <a:t>$11,685.00</a:t>
                      </a:r>
                    </a:p>
                  </a:txBody>
                  <a:tcPr marL="6375" marR="6375" marT="0" marB="6375"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FFFFF"/>
                    </a:solidFill>
                  </a:tcPr>
                </a:tc>
                <a:tc>
                  <a:txBody>
                    <a:bodyPr/>
                    <a:lstStyle/>
                    <a:p>
                      <a:pPr algn="r"/>
                      <a:r>
                        <a:rPr lang="en-US" sz="600">
                          <a:solidFill>
                            <a:srgbClr val="333333"/>
                          </a:solidFill>
                          <a:effectLst/>
                          <a:latin typeface="Tahoma"/>
                        </a:rPr>
                        <a:t>$11,806.50</a:t>
                      </a:r>
                    </a:p>
                  </a:txBody>
                  <a:tcPr marL="6375" marR="6375" marT="0" marB="6375"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FFFFF"/>
                    </a:solidFill>
                  </a:tcPr>
                </a:tc>
                <a:tc>
                  <a:txBody>
                    <a:bodyPr/>
                    <a:lstStyle/>
                    <a:p>
                      <a:pPr algn="r"/>
                      <a:r>
                        <a:rPr lang="en-US" sz="600">
                          <a:solidFill>
                            <a:srgbClr val="333333"/>
                          </a:solidFill>
                          <a:effectLst/>
                          <a:latin typeface="Tahoma"/>
                        </a:rPr>
                        <a:t>$12,171.60</a:t>
                      </a:r>
                    </a:p>
                  </a:txBody>
                  <a:tcPr marL="6375" marR="6375" marT="0" marB="6375"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FFFFF"/>
                    </a:solidFill>
                  </a:tcPr>
                </a:tc>
                <a:tc>
                  <a:txBody>
                    <a:bodyPr/>
                    <a:lstStyle/>
                    <a:p>
                      <a:pPr algn="r"/>
                      <a:r>
                        <a:rPr lang="en-US" sz="600">
                          <a:solidFill>
                            <a:srgbClr val="333333"/>
                          </a:solidFill>
                          <a:effectLst/>
                          <a:latin typeface="Tahoma"/>
                        </a:rPr>
                        <a:t>13,187.10</a:t>
                      </a:r>
                    </a:p>
                  </a:txBody>
                  <a:tcPr marL="6375" marR="6375" marT="0" marB="6375"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FFFFF"/>
                    </a:solidFill>
                  </a:tcPr>
                </a:tc>
              </a:tr>
              <a:tr h="305059">
                <a:tc>
                  <a:txBody>
                    <a:bodyPr/>
                    <a:lstStyle/>
                    <a:p>
                      <a:pPr algn="l" fontAlgn="ctr"/>
                      <a:r>
                        <a:rPr lang="en-US" sz="600">
                          <a:solidFill>
                            <a:srgbClr val="333333"/>
                          </a:solidFill>
                          <a:effectLst/>
                          <a:latin typeface="Tahoma"/>
                        </a:rPr>
                        <a:t>O-7</a:t>
                      </a:r>
                    </a:p>
                  </a:txBody>
                  <a:tcPr marL="12751" marR="12751" marT="6375" marB="12751"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DBEAFF"/>
                    </a:solidFill>
                  </a:tcPr>
                </a:tc>
                <a:tc>
                  <a:txBody>
                    <a:bodyPr/>
                    <a:lstStyle/>
                    <a:p>
                      <a:pPr algn="r"/>
                      <a:r>
                        <a:rPr lang="en-US" sz="600">
                          <a:solidFill>
                            <a:srgbClr val="333333"/>
                          </a:solidFill>
                          <a:effectLst/>
                          <a:latin typeface="Tahoma"/>
                        </a:rPr>
                        <a:t>8,182.50</a:t>
                      </a:r>
                    </a:p>
                  </a:txBody>
                  <a:tcPr marL="6375" marR="6375" marT="0" marB="6375"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EEF4FF"/>
                    </a:solidFill>
                  </a:tcPr>
                </a:tc>
                <a:tc>
                  <a:txBody>
                    <a:bodyPr/>
                    <a:lstStyle/>
                    <a:p>
                      <a:pPr algn="r"/>
                      <a:r>
                        <a:rPr lang="en-US" sz="600">
                          <a:solidFill>
                            <a:srgbClr val="333333"/>
                          </a:solidFill>
                          <a:effectLst/>
                          <a:latin typeface="Tahoma"/>
                        </a:rPr>
                        <a:t>8,562.90</a:t>
                      </a:r>
                    </a:p>
                  </a:txBody>
                  <a:tcPr marL="6375" marR="6375" marT="0" marB="6375"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EEF4FF"/>
                    </a:solidFill>
                  </a:tcPr>
                </a:tc>
                <a:tc>
                  <a:txBody>
                    <a:bodyPr/>
                    <a:lstStyle/>
                    <a:p>
                      <a:pPr algn="r"/>
                      <a:r>
                        <a:rPr lang="en-US" sz="600">
                          <a:solidFill>
                            <a:srgbClr val="333333"/>
                          </a:solidFill>
                          <a:effectLst/>
                          <a:latin typeface="Tahoma"/>
                        </a:rPr>
                        <a:t>8,738.70</a:t>
                      </a:r>
                    </a:p>
                  </a:txBody>
                  <a:tcPr marL="6375" marR="6375" marT="0" marB="6375"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EEF4FF"/>
                    </a:solidFill>
                  </a:tcPr>
                </a:tc>
                <a:tc>
                  <a:txBody>
                    <a:bodyPr/>
                    <a:lstStyle/>
                    <a:p>
                      <a:pPr algn="r"/>
                      <a:r>
                        <a:rPr lang="en-US" sz="600">
                          <a:solidFill>
                            <a:srgbClr val="333333"/>
                          </a:solidFill>
                          <a:effectLst/>
                          <a:latin typeface="Tahoma"/>
                        </a:rPr>
                        <a:t>8,878.50</a:t>
                      </a:r>
                    </a:p>
                  </a:txBody>
                  <a:tcPr marL="6375" marR="6375" marT="0" marB="6375"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EEF4FF"/>
                    </a:solidFill>
                  </a:tcPr>
                </a:tc>
                <a:tc>
                  <a:txBody>
                    <a:bodyPr/>
                    <a:lstStyle/>
                    <a:p>
                      <a:pPr algn="r"/>
                      <a:r>
                        <a:rPr lang="en-US" sz="600">
                          <a:solidFill>
                            <a:srgbClr val="333333"/>
                          </a:solidFill>
                          <a:effectLst/>
                          <a:latin typeface="Tahoma"/>
                        </a:rPr>
                        <a:t>9,131.70</a:t>
                      </a:r>
                    </a:p>
                  </a:txBody>
                  <a:tcPr marL="6375" marR="6375" marT="0" marB="6375"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EEF4FF"/>
                    </a:solidFill>
                  </a:tcPr>
                </a:tc>
                <a:tc>
                  <a:txBody>
                    <a:bodyPr/>
                    <a:lstStyle/>
                    <a:p>
                      <a:pPr algn="r"/>
                      <a:r>
                        <a:rPr lang="en-US" sz="600">
                          <a:solidFill>
                            <a:srgbClr val="333333"/>
                          </a:solidFill>
                          <a:effectLst/>
                          <a:latin typeface="Tahoma"/>
                        </a:rPr>
                        <a:t>9,381.90</a:t>
                      </a:r>
                    </a:p>
                  </a:txBody>
                  <a:tcPr marL="6375" marR="6375" marT="0" marB="6375"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EEF4FF"/>
                    </a:solidFill>
                  </a:tcPr>
                </a:tc>
                <a:tc>
                  <a:txBody>
                    <a:bodyPr/>
                    <a:lstStyle/>
                    <a:p>
                      <a:pPr algn="r"/>
                      <a:r>
                        <a:rPr lang="en-US" sz="600">
                          <a:solidFill>
                            <a:srgbClr val="333333"/>
                          </a:solidFill>
                          <a:effectLst/>
                          <a:latin typeface="Tahoma"/>
                        </a:rPr>
                        <a:t>9,671.10</a:t>
                      </a:r>
                    </a:p>
                  </a:txBody>
                  <a:tcPr marL="6375" marR="6375" marT="0" marB="6375"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EEF4FF"/>
                    </a:solidFill>
                  </a:tcPr>
                </a:tc>
                <a:tc>
                  <a:txBody>
                    <a:bodyPr/>
                    <a:lstStyle/>
                    <a:p>
                      <a:pPr algn="r"/>
                      <a:r>
                        <a:rPr lang="en-US" sz="600">
                          <a:solidFill>
                            <a:srgbClr val="333333"/>
                          </a:solidFill>
                          <a:effectLst/>
                          <a:latin typeface="Tahoma"/>
                        </a:rPr>
                        <a:t>9,959.40</a:t>
                      </a:r>
                    </a:p>
                  </a:txBody>
                  <a:tcPr marL="6375" marR="6375" marT="0" marB="6375"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EEF4FF"/>
                    </a:solidFill>
                  </a:tcPr>
                </a:tc>
                <a:tc>
                  <a:txBody>
                    <a:bodyPr/>
                    <a:lstStyle/>
                    <a:p>
                      <a:pPr algn="r"/>
                      <a:r>
                        <a:rPr lang="en-US" sz="600">
                          <a:solidFill>
                            <a:srgbClr val="333333"/>
                          </a:solidFill>
                          <a:effectLst/>
                          <a:latin typeface="Tahoma"/>
                        </a:rPr>
                        <a:t>10,248.60</a:t>
                      </a:r>
                    </a:p>
                  </a:txBody>
                  <a:tcPr marL="6375" marR="6375" marT="0" marB="6375"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EEF4FF"/>
                    </a:solidFill>
                  </a:tcPr>
                </a:tc>
                <a:tc>
                  <a:txBody>
                    <a:bodyPr/>
                    <a:lstStyle/>
                    <a:p>
                      <a:pPr algn="r"/>
                      <a:r>
                        <a:rPr lang="en-US" sz="600">
                          <a:solidFill>
                            <a:srgbClr val="333333"/>
                          </a:solidFill>
                          <a:effectLst/>
                          <a:latin typeface="Tahoma"/>
                        </a:rPr>
                        <a:t>11,157.60</a:t>
                      </a:r>
                    </a:p>
                  </a:txBody>
                  <a:tcPr marL="6375" marR="6375" marT="0" marB="6375"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EEF4FF"/>
                    </a:solidFill>
                  </a:tcPr>
                </a:tc>
                <a:tc>
                  <a:txBody>
                    <a:bodyPr/>
                    <a:lstStyle/>
                    <a:p>
                      <a:pPr algn="r"/>
                      <a:r>
                        <a:rPr lang="en-US" sz="600">
                          <a:solidFill>
                            <a:srgbClr val="333333"/>
                          </a:solidFill>
                          <a:effectLst/>
                          <a:latin typeface="Tahoma"/>
                        </a:rPr>
                        <a:t>11,924.70</a:t>
                      </a:r>
                    </a:p>
                  </a:txBody>
                  <a:tcPr marL="6375" marR="6375" marT="0" marB="6375"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EEF4FF"/>
                    </a:solidFill>
                  </a:tcPr>
                </a:tc>
              </a:tr>
              <a:tr h="233216">
                <a:tc>
                  <a:txBody>
                    <a:bodyPr/>
                    <a:lstStyle/>
                    <a:p>
                      <a:pPr algn="l" fontAlgn="ctr"/>
                      <a:r>
                        <a:rPr lang="en-US" sz="600">
                          <a:solidFill>
                            <a:srgbClr val="333333"/>
                          </a:solidFill>
                          <a:effectLst/>
                          <a:latin typeface="Tahoma"/>
                        </a:rPr>
                        <a:t>O-6</a:t>
                      </a:r>
                    </a:p>
                  </a:txBody>
                  <a:tcPr marL="12751" marR="12751" marT="6375" marB="12751"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EEEEEE"/>
                    </a:solidFill>
                  </a:tcPr>
                </a:tc>
                <a:tc>
                  <a:txBody>
                    <a:bodyPr/>
                    <a:lstStyle/>
                    <a:p>
                      <a:pPr algn="r"/>
                      <a:r>
                        <a:rPr lang="en-US" sz="600">
                          <a:solidFill>
                            <a:srgbClr val="333333"/>
                          </a:solidFill>
                          <a:effectLst/>
                          <a:latin typeface="Tahoma"/>
                        </a:rPr>
                        <a:t>6,064.80</a:t>
                      </a:r>
                    </a:p>
                  </a:txBody>
                  <a:tcPr marL="6375" marR="6375" marT="0" marB="6375"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FFFFF"/>
                    </a:solidFill>
                  </a:tcPr>
                </a:tc>
                <a:tc>
                  <a:txBody>
                    <a:bodyPr/>
                    <a:lstStyle/>
                    <a:p>
                      <a:pPr algn="r"/>
                      <a:r>
                        <a:rPr lang="en-US" sz="600">
                          <a:solidFill>
                            <a:srgbClr val="333333"/>
                          </a:solidFill>
                          <a:effectLst/>
                          <a:latin typeface="Tahoma"/>
                        </a:rPr>
                        <a:t>6,663.00</a:t>
                      </a:r>
                    </a:p>
                  </a:txBody>
                  <a:tcPr marL="6375" marR="6375" marT="0" marB="6375"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FFFFF"/>
                    </a:solidFill>
                  </a:tcPr>
                </a:tc>
                <a:tc>
                  <a:txBody>
                    <a:bodyPr/>
                    <a:lstStyle/>
                    <a:p>
                      <a:pPr algn="r"/>
                      <a:r>
                        <a:rPr lang="en-US" sz="600">
                          <a:solidFill>
                            <a:srgbClr val="333333"/>
                          </a:solidFill>
                          <a:effectLst/>
                          <a:latin typeface="Tahoma"/>
                        </a:rPr>
                        <a:t>7,100.10</a:t>
                      </a:r>
                    </a:p>
                  </a:txBody>
                  <a:tcPr marL="6375" marR="6375" marT="0" marB="6375"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FFFFF"/>
                    </a:solidFill>
                  </a:tcPr>
                </a:tc>
                <a:tc>
                  <a:txBody>
                    <a:bodyPr/>
                    <a:lstStyle/>
                    <a:p>
                      <a:pPr algn="r"/>
                      <a:r>
                        <a:rPr lang="en-US" sz="600">
                          <a:solidFill>
                            <a:srgbClr val="333333"/>
                          </a:solidFill>
                          <a:effectLst/>
                          <a:latin typeface="Tahoma"/>
                        </a:rPr>
                        <a:t>7,100.10</a:t>
                      </a:r>
                    </a:p>
                  </a:txBody>
                  <a:tcPr marL="6375" marR="6375" marT="0" marB="6375"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FFFFF"/>
                    </a:solidFill>
                  </a:tcPr>
                </a:tc>
                <a:tc>
                  <a:txBody>
                    <a:bodyPr/>
                    <a:lstStyle/>
                    <a:p>
                      <a:pPr algn="r"/>
                      <a:r>
                        <a:rPr lang="en-US" sz="600">
                          <a:solidFill>
                            <a:srgbClr val="333333"/>
                          </a:solidFill>
                          <a:effectLst/>
                          <a:latin typeface="Tahoma"/>
                        </a:rPr>
                        <a:t>7,127.10</a:t>
                      </a:r>
                    </a:p>
                  </a:txBody>
                  <a:tcPr marL="6375" marR="6375" marT="0" marB="6375"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FFFFF"/>
                    </a:solidFill>
                  </a:tcPr>
                </a:tc>
                <a:tc>
                  <a:txBody>
                    <a:bodyPr/>
                    <a:lstStyle/>
                    <a:p>
                      <a:pPr algn="r"/>
                      <a:r>
                        <a:rPr lang="en-US" sz="600">
                          <a:solidFill>
                            <a:srgbClr val="333333"/>
                          </a:solidFill>
                          <a:effectLst/>
                          <a:latin typeface="Tahoma"/>
                        </a:rPr>
                        <a:t>7,432.80</a:t>
                      </a:r>
                    </a:p>
                  </a:txBody>
                  <a:tcPr marL="6375" marR="6375" marT="0" marB="6375"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FFFFF"/>
                    </a:solidFill>
                  </a:tcPr>
                </a:tc>
                <a:tc>
                  <a:txBody>
                    <a:bodyPr/>
                    <a:lstStyle/>
                    <a:p>
                      <a:pPr algn="r"/>
                      <a:r>
                        <a:rPr lang="en-US" sz="600">
                          <a:solidFill>
                            <a:srgbClr val="333333"/>
                          </a:solidFill>
                          <a:effectLst/>
                          <a:latin typeface="Tahoma"/>
                        </a:rPr>
                        <a:t>7,473.00</a:t>
                      </a:r>
                    </a:p>
                  </a:txBody>
                  <a:tcPr marL="6375" marR="6375" marT="0" marB="6375"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FFFFF"/>
                    </a:solidFill>
                  </a:tcPr>
                </a:tc>
                <a:tc>
                  <a:txBody>
                    <a:bodyPr/>
                    <a:lstStyle/>
                    <a:p>
                      <a:pPr algn="r"/>
                      <a:r>
                        <a:rPr lang="en-US" sz="600">
                          <a:solidFill>
                            <a:srgbClr val="333333"/>
                          </a:solidFill>
                          <a:effectLst/>
                          <a:latin typeface="Tahoma"/>
                        </a:rPr>
                        <a:t>7,473.00</a:t>
                      </a:r>
                    </a:p>
                  </a:txBody>
                  <a:tcPr marL="6375" marR="6375" marT="0" marB="6375"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FFFFF"/>
                    </a:solidFill>
                  </a:tcPr>
                </a:tc>
                <a:tc>
                  <a:txBody>
                    <a:bodyPr/>
                    <a:lstStyle/>
                    <a:p>
                      <a:pPr algn="r"/>
                      <a:r>
                        <a:rPr lang="en-US" sz="600">
                          <a:solidFill>
                            <a:srgbClr val="333333"/>
                          </a:solidFill>
                          <a:effectLst/>
                          <a:latin typeface="Tahoma"/>
                        </a:rPr>
                        <a:t>7,897.80</a:t>
                      </a:r>
                    </a:p>
                  </a:txBody>
                  <a:tcPr marL="6375" marR="6375" marT="0" marB="6375"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FFFFF"/>
                    </a:solidFill>
                  </a:tcPr>
                </a:tc>
                <a:tc>
                  <a:txBody>
                    <a:bodyPr/>
                    <a:lstStyle/>
                    <a:p>
                      <a:pPr algn="r"/>
                      <a:r>
                        <a:rPr lang="en-US" sz="600">
                          <a:solidFill>
                            <a:srgbClr val="333333"/>
                          </a:solidFill>
                          <a:effectLst/>
                          <a:latin typeface="Tahoma"/>
                        </a:rPr>
                        <a:t>8,648.70</a:t>
                      </a:r>
                    </a:p>
                  </a:txBody>
                  <a:tcPr marL="6375" marR="6375" marT="0" marB="6375"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FFFFF"/>
                    </a:solidFill>
                  </a:tcPr>
                </a:tc>
                <a:tc>
                  <a:txBody>
                    <a:bodyPr/>
                    <a:lstStyle/>
                    <a:p>
                      <a:pPr algn="r"/>
                      <a:r>
                        <a:rPr lang="en-US" sz="600">
                          <a:solidFill>
                            <a:srgbClr val="333333"/>
                          </a:solidFill>
                          <a:effectLst/>
                          <a:latin typeface="Tahoma"/>
                        </a:rPr>
                        <a:t>9,529.80</a:t>
                      </a:r>
                    </a:p>
                  </a:txBody>
                  <a:tcPr marL="6375" marR="6375" marT="0" marB="6375"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FFFFF"/>
                    </a:solidFill>
                  </a:tcPr>
                </a:tc>
              </a:tr>
              <a:tr h="205674">
                <a:tc>
                  <a:txBody>
                    <a:bodyPr/>
                    <a:lstStyle/>
                    <a:p>
                      <a:pPr algn="l" fontAlgn="ctr"/>
                      <a:r>
                        <a:rPr lang="en-US" sz="600">
                          <a:solidFill>
                            <a:srgbClr val="333333"/>
                          </a:solidFill>
                          <a:effectLst/>
                          <a:latin typeface="Tahoma"/>
                        </a:rPr>
                        <a:t>O-5</a:t>
                      </a:r>
                    </a:p>
                  </a:txBody>
                  <a:tcPr marL="12751" marR="12751" marT="6375" marB="12751"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DBEAFF"/>
                    </a:solidFill>
                  </a:tcPr>
                </a:tc>
                <a:tc>
                  <a:txBody>
                    <a:bodyPr/>
                    <a:lstStyle/>
                    <a:p>
                      <a:pPr algn="r"/>
                      <a:r>
                        <a:rPr lang="en-US" sz="600">
                          <a:solidFill>
                            <a:srgbClr val="333333"/>
                          </a:solidFill>
                          <a:effectLst/>
                          <a:latin typeface="Tahoma"/>
                        </a:rPr>
                        <a:t>5,055.90</a:t>
                      </a:r>
                    </a:p>
                  </a:txBody>
                  <a:tcPr marL="6375" marR="6375" marT="0" marB="6375"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EEF4FF"/>
                    </a:solidFill>
                  </a:tcPr>
                </a:tc>
                <a:tc>
                  <a:txBody>
                    <a:bodyPr/>
                    <a:lstStyle/>
                    <a:p>
                      <a:pPr algn="r"/>
                      <a:r>
                        <a:rPr lang="en-US" sz="600">
                          <a:solidFill>
                            <a:srgbClr val="333333"/>
                          </a:solidFill>
                          <a:effectLst/>
                          <a:latin typeface="Tahoma"/>
                        </a:rPr>
                        <a:t>5,695.50</a:t>
                      </a:r>
                    </a:p>
                  </a:txBody>
                  <a:tcPr marL="6375" marR="6375" marT="0" marB="6375"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EEF4FF"/>
                    </a:solidFill>
                  </a:tcPr>
                </a:tc>
                <a:tc>
                  <a:txBody>
                    <a:bodyPr/>
                    <a:lstStyle/>
                    <a:p>
                      <a:pPr algn="r"/>
                      <a:r>
                        <a:rPr lang="en-US" sz="600">
                          <a:solidFill>
                            <a:srgbClr val="333333"/>
                          </a:solidFill>
                          <a:effectLst/>
                          <a:latin typeface="Tahoma"/>
                        </a:rPr>
                        <a:t>6,089.70</a:t>
                      </a:r>
                    </a:p>
                  </a:txBody>
                  <a:tcPr marL="6375" marR="6375" marT="0" marB="6375"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EEF4FF"/>
                    </a:solidFill>
                  </a:tcPr>
                </a:tc>
                <a:tc>
                  <a:txBody>
                    <a:bodyPr/>
                    <a:lstStyle/>
                    <a:p>
                      <a:pPr algn="r"/>
                      <a:r>
                        <a:rPr lang="en-US" sz="600">
                          <a:solidFill>
                            <a:srgbClr val="333333"/>
                          </a:solidFill>
                          <a:effectLst/>
                          <a:latin typeface="Tahoma"/>
                        </a:rPr>
                        <a:t>6,164.10</a:t>
                      </a:r>
                    </a:p>
                  </a:txBody>
                  <a:tcPr marL="6375" marR="6375" marT="0" marB="6375"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EEF4FF"/>
                    </a:solidFill>
                  </a:tcPr>
                </a:tc>
                <a:tc>
                  <a:txBody>
                    <a:bodyPr/>
                    <a:lstStyle/>
                    <a:p>
                      <a:pPr algn="r"/>
                      <a:r>
                        <a:rPr lang="en-US" sz="600">
                          <a:solidFill>
                            <a:srgbClr val="333333"/>
                          </a:solidFill>
                          <a:effectLst/>
                          <a:latin typeface="Tahoma"/>
                        </a:rPr>
                        <a:t>6,410.10</a:t>
                      </a:r>
                    </a:p>
                  </a:txBody>
                  <a:tcPr marL="6375" marR="6375" marT="0" marB="6375"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EEF4FF"/>
                    </a:solidFill>
                  </a:tcPr>
                </a:tc>
                <a:tc>
                  <a:txBody>
                    <a:bodyPr/>
                    <a:lstStyle/>
                    <a:p>
                      <a:pPr algn="r"/>
                      <a:r>
                        <a:rPr lang="en-US" sz="600">
                          <a:solidFill>
                            <a:srgbClr val="333333"/>
                          </a:solidFill>
                          <a:effectLst/>
                          <a:latin typeface="Tahoma"/>
                        </a:rPr>
                        <a:t>6,557.10</a:t>
                      </a:r>
                    </a:p>
                  </a:txBody>
                  <a:tcPr marL="6375" marR="6375" marT="0" marB="6375"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EEF4FF"/>
                    </a:solidFill>
                  </a:tcPr>
                </a:tc>
                <a:tc>
                  <a:txBody>
                    <a:bodyPr/>
                    <a:lstStyle/>
                    <a:p>
                      <a:pPr algn="r"/>
                      <a:r>
                        <a:rPr lang="en-US" sz="600">
                          <a:solidFill>
                            <a:srgbClr val="333333"/>
                          </a:solidFill>
                          <a:effectLst/>
                          <a:latin typeface="Tahoma"/>
                        </a:rPr>
                        <a:t>6,880.80</a:t>
                      </a:r>
                    </a:p>
                  </a:txBody>
                  <a:tcPr marL="6375" marR="6375" marT="0" marB="6375"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EEF4FF"/>
                    </a:solidFill>
                  </a:tcPr>
                </a:tc>
                <a:tc>
                  <a:txBody>
                    <a:bodyPr/>
                    <a:lstStyle/>
                    <a:p>
                      <a:pPr algn="r"/>
                      <a:r>
                        <a:rPr lang="en-US" sz="600">
                          <a:solidFill>
                            <a:srgbClr val="333333"/>
                          </a:solidFill>
                          <a:effectLst/>
                          <a:latin typeface="Tahoma"/>
                        </a:rPr>
                        <a:t>7,118.40</a:t>
                      </a:r>
                    </a:p>
                  </a:txBody>
                  <a:tcPr marL="6375" marR="6375" marT="0" marB="6375"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EEF4FF"/>
                    </a:solidFill>
                  </a:tcPr>
                </a:tc>
                <a:tc>
                  <a:txBody>
                    <a:bodyPr/>
                    <a:lstStyle/>
                    <a:p>
                      <a:pPr algn="r"/>
                      <a:r>
                        <a:rPr lang="en-US" sz="600">
                          <a:solidFill>
                            <a:srgbClr val="333333"/>
                          </a:solidFill>
                          <a:effectLst/>
                          <a:latin typeface="Tahoma"/>
                        </a:rPr>
                        <a:t>7,425.30</a:t>
                      </a:r>
                    </a:p>
                  </a:txBody>
                  <a:tcPr marL="6375" marR="6375" marT="0" marB="6375"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EEF4FF"/>
                    </a:solidFill>
                  </a:tcPr>
                </a:tc>
                <a:tc>
                  <a:txBody>
                    <a:bodyPr/>
                    <a:lstStyle/>
                    <a:p>
                      <a:pPr algn="r"/>
                      <a:r>
                        <a:rPr lang="en-US" sz="600">
                          <a:solidFill>
                            <a:srgbClr val="333333"/>
                          </a:solidFill>
                          <a:effectLst/>
                          <a:latin typeface="Tahoma"/>
                        </a:rPr>
                        <a:t>7,895.10</a:t>
                      </a:r>
                    </a:p>
                  </a:txBody>
                  <a:tcPr marL="6375" marR="6375" marT="0" marB="6375"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EEF4FF"/>
                    </a:solidFill>
                  </a:tcPr>
                </a:tc>
                <a:tc>
                  <a:txBody>
                    <a:bodyPr/>
                    <a:lstStyle/>
                    <a:p>
                      <a:pPr algn="r"/>
                      <a:r>
                        <a:rPr lang="en-US" sz="600">
                          <a:solidFill>
                            <a:srgbClr val="333333"/>
                          </a:solidFill>
                          <a:effectLst/>
                          <a:latin typeface="Tahoma"/>
                        </a:rPr>
                        <a:t>8,338.80</a:t>
                      </a:r>
                    </a:p>
                  </a:txBody>
                  <a:tcPr marL="6375" marR="6375" marT="0" marB="6375"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EEF4FF"/>
                    </a:solidFill>
                  </a:tcPr>
                </a:tc>
              </a:tr>
              <a:tr h="205674">
                <a:tc>
                  <a:txBody>
                    <a:bodyPr/>
                    <a:lstStyle/>
                    <a:p>
                      <a:pPr algn="l" fontAlgn="ctr"/>
                      <a:r>
                        <a:rPr lang="en-US" sz="600">
                          <a:solidFill>
                            <a:srgbClr val="333333"/>
                          </a:solidFill>
                          <a:effectLst/>
                          <a:latin typeface="Tahoma"/>
                        </a:rPr>
                        <a:t>O-4</a:t>
                      </a:r>
                    </a:p>
                  </a:txBody>
                  <a:tcPr marL="12751" marR="12751" marT="6375" marB="12751"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EEEEEE"/>
                    </a:solidFill>
                  </a:tcPr>
                </a:tc>
                <a:tc>
                  <a:txBody>
                    <a:bodyPr/>
                    <a:lstStyle/>
                    <a:p>
                      <a:pPr algn="r"/>
                      <a:r>
                        <a:rPr lang="en-US" sz="600">
                          <a:solidFill>
                            <a:srgbClr val="333333"/>
                          </a:solidFill>
                          <a:effectLst/>
                          <a:latin typeface="Tahoma"/>
                        </a:rPr>
                        <a:t>4,362.30</a:t>
                      </a:r>
                    </a:p>
                  </a:txBody>
                  <a:tcPr marL="6375" marR="6375" marT="0" marB="6375"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FFFFF"/>
                    </a:solidFill>
                  </a:tcPr>
                </a:tc>
                <a:tc>
                  <a:txBody>
                    <a:bodyPr/>
                    <a:lstStyle/>
                    <a:p>
                      <a:pPr algn="r"/>
                      <a:r>
                        <a:rPr lang="en-US" sz="600">
                          <a:solidFill>
                            <a:srgbClr val="333333"/>
                          </a:solidFill>
                          <a:effectLst/>
                          <a:latin typeface="Tahoma"/>
                        </a:rPr>
                        <a:t>5,049.90</a:t>
                      </a:r>
                    </a:p>
                  </a:txBody>
                  <a:tcPr marL="6375" marR="6375" marT="0" marB="6375"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FFFFF"/>
                    </a:solidFill>
                  </a:tcPr>
                </a:tc>
                <a:tc>
                  <a:txBody>
                    <a:bodyPr/>
                    <a:lstStyle/>
                    <a:p>
                      <a:pPr algn="r"/>
                      <a:r>
                        <a:rPr lang="en-US" sz="600">
                          <a:solidFill>
                            <a:srgbClr val="333333"/>
                          </a:solidFill>
                          <a:effectLst/>
                          <a:latin typeface="Tahoma"/>
                        </a:rPr>
                        <a:t>5,386.80</a:t>
                      </a:r>
                    </a:p>
                  </a:txBody>
                  <a:tcPr marL="6375" marR="6375" marT="0" marB="6375"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FFFFF"/>
                    </a:solidFill>
                  </a:tcPr>
                </a:tc>
                <a:tc>
                  <a:txBody>
                    <a:bodyPr/>
                    <a:lstStyle/>
                    <a:p>
                      <a:pPr algn="r"/>
                      <a:r>
                        <a:rPr lang="en-US" sz="600">
                          <a:solidFill>
                            <a:srgbClr val="333333"/>
                          </a:solidFill>
                          <a:effectLst/>
                          <a:latin typeface="Tahoma"/>
                        </a:rPr>
                        <a:t>5,461.80</a:t>
                      </a:r>
                    </a:p>
                  </a:txBody>
                  <a:tcPr marL="6375" marR="6375" marT="0" marB="6375"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FFFFF"/>
                    </a:solidFill>
                  </a:tcPr>
                </a:tc>
                <a:tc>
                  <a:txBody>
                    <a:bodyPr/>
                    <a:lstStyle/>
                    <a:p>
                      <a:pPr algn="r"/>
                      <a:r>
                        <a:rPr lang="en-US" sz="600">
                          <a:solidFill>
                            <a:srgbClr val="333333"/>
                          </a:solidFill>
                          <a:effectLst/>
                          <a:latin typeface="Tahoma"/>
                        </a:rPr>
                        <a:t>5,774.70</a:t>
                      </a:r>
                    </a:p>
                  </a:txBody>
                  <a:tcPr marL="6375" marR="6375" marT="0" marB="6375"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FFFFF"/>
                    </a:solidFill>
                  </a:tcPr>
                </a:tc>
                <a:tc>
                  <a:txBody>
                    <a:bodyPr/>
                    <a:lstStyle/>
                    <a:p>
                      <a:pPr algn="r"/>
                      <a:r>
                        <a:rPr lang="en-US" sz="600">
                          <a:solidFill>
                            <a:srgbClr val="333333"/>
                          </a:solidFill>
                          <a:effectLst/>
                          <a:latin typeface="Tahoma"/>
                        </a:rPr>
                        <a:t>6,109.80</a:t>
                      </a:r>
                    </a:p>
                  </a:txBody>
                  <a:tcPr marL="6375" marR="6375" marT="0" marB="6375"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FFFFF"/>
                    </a:solidFill>
                  </a:tcPr>
                </a:tc>
                <a:tc>
                  <a:txBody>
                    <a:bodyPr/>
                    <a:lstStyle/>
                    <a:p>
                      <a:pPr algn="r"/>
                      <a:r>
                        <a:rPr lang="en-US" sz="600">
                          <a:solidFill>
                            <a:srgbClr val="333333"/>
                          </a:solidFill>
                          <a:effectLst/>
                          <a:latin typeface="Tahoma"/>
                        </a:rPr>
                        <a:t>6,527.70</a:t>
                      </a:r>
                    </a:p>
                  </a:txBody>
                  <a:tcPr marL="6375" marR="6375" marT="0" marB="6375"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FFFFF"/>
                    </a:solidFill>
                  </a:tcPr>
                </a:tc>
                <a:tc>
                  <a:txBody>
                    <a:bodyPr/>
                    <a:lstStyle/>
                    <a:p>
                      <a:pPr algn="r"/>
                      <a:r>
                        <a:rPr lang="en-US" sz="600">
                          <a:solidFill>
                            <a:srgbClr val="333333"/>
                          </a:solidFill>
                          <a:effectLst/>
                          <a:latin typeface="Tahoma"/>
                        </a:rPr>
                        <a:t>6,852.90</a:t>
                      </a:r>
                    </a:p>
                  </a:txBody>
                  <a:tcPr marL="6375" marR="6375" marT="0" marB="6375"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FFFFF"/>
                    </a:solidFill>
                  </a:tcPr>
                </a:tc>
                <a:tc>
                  <a:txBody>
                    <a:bodyPr/>
                    <a:lstStyle/>
                    <a:p>
                      <a:pPr algn="r"/>
                      <a:r>
                        <a:rPr lang="en-US" sz="600">
                          <a:solidFill>
                            <a:srgbClr val="333333"/>
                          </a:solidFill>
                          <a:effectLst/>
                          <a:latin typeface="Tahoma"/>
                        </a:rPr>
                        <a:t>7,078.80</a:t>
                      </a:r>
                    </a:p>
                  </a:txBody>
                  <a:tcPr marL="6375" marR="6375" marT="0" marB="6375"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FFFFF"/>
                    </a:solidFill>
                  </a:tcPr>
                </a:tc>
                <a:tc>
                  <a:txBody>
                    <a:bodyPr/>
                    <a:lstStyle/>
                    <a:p>
                      <a:pPr algn="r"/>
                      <a:r>
                        <a:rPr lang="en-US" sz="600">
                          <a:solidFill>
                            <a:srgbClr val="333333"/>
                          </a:solidFill>
                          <a:effectLst/>
                          <a:latin typeface="Tahoma"/>
                        </a:rPr>
                        <a:t>7,208.70</a:t>
                      </a:r>
                    </a:p>
                  </a:txBody>
                  <a:tcPr marL="6375" marR="6375" marT="0" marB="6375"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FFFFF"/>
                    </a:solidFill>
                  </a:tcPr>
                </a:tc>
                <a:tc>
                  <a:txBody>
                    <a:bodyPr/>
                    <a:lstStyle/>
                    <a:p>
                      <a:pPr algn="r"/>
                      <a:r>
                        <a:rPr lang="en-US" sz="600">
                          <a:solidFill>
                            <a:srgbClr val="333333"/>
                          </a:solidFill>
                          <a:effectLst/>
                          <a:latin typeface="Tahoma"/>
                        </a:rPr>
                        <a:t>7,283.70</a:t>
                      </a:r>
                    </a:p>
                  </a:txBody>
                  <a:tcPr marL="6375" marR="6375" marT="0" marB="6375"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FFFFF"/>
                    </a:solidFill>
                  </a:tcPr>
                </a:tc>
              </a:tr>
              <a:tr h="205674">
                <a:tc>
                  <a:txBody>
                    <a:bodyPr/>
                    <a:lstStyle/>
                    <a:p>
                      <a:pPr algn="l" fontAlgn="ctr"/>
                      <a:r>
                        <a:rPr lang="en-US" sz="600">
                          <a:solidFill>
                            <a:srgbClr val="333333"/>
                          </a:solidFill>
                          <a:effectLst/>
                          <a:latin typeface="Tahoma"/>
                        </a:rPr>
                        <a:t>O-3</a:t>
                      </a:r>
                    </a:p>
                  </a:txBody>
                  <a:tcPr marL="12751" marR="12751" marT="6375" marB="12751"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DBEAFF"/>
                    </a:solidFill>
                  </a:tcPr>
                </a:tc>
                <a:tc>
                  <a:txBody>
                    <a:bodyPr/>
                    <a:lstStyle/>
                    <a:p>
                      <a:pPr algn="r"/>
                      <a:r>
                        <a:rPr lang="en-US" sz="600">
                          <a:solidFill>
                            <a:srgbClr val="333333"/>
                          </a:solidFill>
                          <a:effectLst/>
                          <a:latin typeface="Tahoma"/>
                        </a:rPr>
                        <a:t>3,835.50</a:t>
                      </a:r>
                    </a:p>
                  </a:txBody>
                  <a:tcPr marL="6375" marR="6375" marT="0" marB="6375"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EEF4FF"/>
                    </a:solidFill>
                  </a:tcPr>
                </a:tc>
                <a:tc>
                  <a:txBody>
                    <a:bodyPr/>
                    <a:lstStyle/>
                    <a:p>
                      <a:pPr algn="r"/>
                      <a:r>
                        <a:rPr lang="en-US" sz="600">
                          <a:solidFill>
                            <a:srgbClr val="333333"/>
                          </a:solidFill>
                          <a:effectLst/>
                          <a:latin typeface="Tahoma"/>
                        </a:rPr>
                        <a:t>4,347.90</a:t>
                      </a:r>
                    </a:p>
                  </a:txBody>
                  <a:tcPr marL="6375" marR="6375" marT="0" marB="6375"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EEF4FF"/>
                    </a:solidFill>
                  </a:tcPr>
                </a:tc>
                <a:tc>
                  <a:txBody>
                    <a:bodyPr/>
                    <a:lstStyle/>
                    <a:p>
                      <a:pPr algn="r"/>
                      <a:r>
                        <a:rPr lang="en-US" sz="600">
                          <a:solidFill>
                            <a:srgbClr val="333333"/>
                          </a:solidFill>
                          <a:effectLst/>
                          <a:latin typeface="Tahoma"/>
                        </a:rPr>
                        <a:t>4,692.90</a:t>
                      </a:r>
                    </a:p>
                  </a:txBody>
                  <a:tcPr marL="6375" marR="6375" marT="0" marB="6375"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EEF4FF"/>
                    </a:solidFill>
                  </a:tcPr>
                </a:tc>
                <a:tc>
                  <a:txBody>
                    <a:bodyPr/>
                    <a:lstStyle/>
                    <a:p>
                      <a:pPr algn="r"/>
                      <a:r>
                        <a:rPr lang="en-US" sz="600">
                          <a:solidFill>
                            <a:srgbClr val="333333"/>
                          </a:solidFill>
                          <a:effectLst/>
                          <a:latin typeface="Tahoma"/>
                        </a:rPr>
                        <a:t>5,116.50</a:t>
                      </a:r>
                    </a:p>
                  </a:txBody>
                  <a:tcPr marL="6375" marR="6375" marT="0" marB="6375"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EEF4FF"/>
                    </a:solidFill>
                  </a:tcPr>
                </a:tc>
                <a:tc>
                  <a:txBody>
                    <a:bodyPr/>
                    <a:lstStyle/>
                    <a:p>
                      <a:pPr algn="r"/>
                      <a:r>
                        <a:rPr lang="en-US" sz="600">
                          <a:solidFill>
                            <a:srgbClr val="333333"/>
                          </a:solidFill>
                          <a:effectLst/>
                          <a:latin typeface="Tahoma"/>
                        </a:rPr>
                        <a:t>5,361.60</a:t>
                      </a:r>
                    </a:p>
                  </a:txBody>
                  <a:tcPr marL="6375" marR="6375" marT="0" marB="6375"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EEF4FF"/>
                    </a:solidFill>
                  </a:tcPr>
                </a:tc>
                <a:tc>
                  <a:txBody>
                    <a:bodyPr/>
                    <a:lstStyle/>
                    <a:p>
                      <a:pPr algn="r"/>
                      <a:r>
                        <a:rPr lang="en-US" sz="600">
                          <a:solidFill>
                            <a:srgbClr val="333333"/>
                          </a:solidFill>
                          <a:effectLst/>
                          <a:latin typeface="Tahoma"/>
                        </a:rPr>
                        <a:t>5,630.70</a:t>
                      </a:r>
                    </a:p>
                  </a:txBody>
                  <a:tcPr marL="6375" marR="6375" marT="0" marB="6375"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EEF4FF"/>
                    </a:solidFill>
                  </a:tcPr>
                </a:tc>
                <a:tc>
                  <a:txBody>
                    <a:bodyPr/>
                    <a:lstStyle/>
                    <a:p>
                      <a:pPr algn="r"/>
                      <a:r>
                        <a:rPr lang="en-US" sz="600">
                          <a:solidFill>
                            <a:srgbClr val="333333"/>
                          </a:solidFill>
                          <a:effectLst/>
                          <a:latin typeface="Tahoma"/>
                        </a:rPr>
                        <a:t>5,804.70</a:t>
                      </a:r>
                    </a:p>
                  </a:txBody>
                  <a:tcPr marL="6375" marR="6375" marT="0" marB="6375"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EEF4FF"/>
                    </a:solidFill>
                  </a:tcPr>
                </a:tc>
                <a:tc>
                  <a:txBody>
                    <a:bodyPr/>
                    <a:lstStyle/>
                    <a:p>
                      <a:pPr algn="r"/>
                      <a:r>
                        <a:rPr lang="en-US" sz="600">
                          <a:solidFill>
                            <a:srgbClr val="333333"/>
                          </a:solidFill>
                          <a:effectLst/>
                          <a:latin typeface="Tahoma"/>
                        </a:rPr>
                        <a:t>6,090.60</a:t>
                      </a:r>
                    </a:p>
                  </a:txBody>
                  <a:tcPr marL="6375" marR="6375" marT="0" marB="6375"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EEF4FF"/>
                    </a:solidFill>
                  </a:tcPr>
                </a:tc>
                <a:tc>
                  <a:txBody>
                    <a:bodyPr/>
                    <a:lstStyle/>
                    <a:p>
                      <a:pPr algn="r"/>
                      <a:r>
                        <a:rPr lang="en-US" sz="600">
                          <a:solidFill>
                            <a:srgbClr val="333333"/>
                          </a:solidFill>
                          <a:effectLst/>
                          <a:latin typeface="Tahoma"/>
                        </a:rPr>
                        <a:t>6,240.00</a:t>
                      </a:r>
                    </a:p>
                  </a:txBody>
                  <a:tcPr marL="6375" marR="6375" marT="0" marB="6375"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EEF4FF"/>
                    </a:solidFill>
                  </a:tcPr>
                </a:tc>
                <a:tc>
                  <a:txBody>
                    <a:bodyPr/>
                    <a:lstStyle/>
                    <a:p>
                      <a:pPr algn="r"/>
                      <a:r>
                        <a:rPr lang="en-US" sz="600">
                          <a:solidFill>
                            <a:srgbClr val="333333"/>
                          </a:solidFill>
                          <a:effectLst/>
                          <a:latin typeface="Tahoma"/>
                        </a:rPr>
                        <a:t>6,240.00</a:t>
                      </a:r>
                    </a:p>
                  </a:txBody>
                  <a:tcPr marL="6375" marR="6375" marT="0" marB="6375"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EEF4FF"/>
                    </a:solidFill>
                  </a:tcPr>
                </a:tc>
                <a:tc>
                  <a:txBody>
                    <a:bodyPr/>
                    <a:lstStyle/>
                    <a:p>
                      <a:pPr algn="r"/>
                      <a:r>
                        <a:rPr lang="en-US" sz="600">
                          <a:solidFill>
                            <a:srgbClr val="333333"/>
                          </a:solidFill>
                          <a:effectLst/>
                          <a:latin typeface="Tahoma"/>
                        </a:rPr>
                        <a:t>6,240.00</a:t>
                      </a:r>
                    </a:p>
                  </a:txBody>
                  <a:tcPr marL="6375" marR="6375" marT="0" marB="6375"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EEF4FF"/>
                    </a:solidFill>
                  </a:tcPr>
                </a:tc>
              </a:tr>
              <a:tr h="205674">
                <a:tc>
                  <a:txBody>
                    <a:bodyPr/>
                    <a:lstStyle/>
                    <a:p>
                      <a:pPr algn="l" fontAlgn="ctr"/>
                      <a:r>
                        <a:rPr lang="en-US" sz="600">
                          <a:solidFill>
                            <a:srgbClr val="333333"/>
                          </a:solidFill>
                          <a:effectLst/>
                          <a:latin typeface="Tahoma"/>
                        </a:rPr>
                        <a:t>O-2</a:t>
                      </a:r>
                    </a:p>
                  </a:txBody>
                  <a:tcPr marL="12751" marR="12751" marT="6375" marB="12751"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EEEEEE"/>
                    </a:solidFill>
                  </a:tcPr>
                </a:tc>
                <a:tc>
                  <a:txBody>
                    <a:bodyPr/>
                    <a:lstStyle/>
                    <a:p>
                      <a:pPr algn="r"/>
                      <a:r>
                        <a:rPr lang="en-US" sz="600">
                          <a:solidFill>
                            <a:srgbClr val="333333"/>
                          </a:solidFill>
                          <a:effectLst/>
                          <a:latin typeface="Tahoma"/>
                        </a:rPr>
                        <a:t>3,314.10</a:t>
                      </a:r>
                    </a:p>
                  </a:txBody>
                  <a:tcPr marL="6375" marR="6375" marT="0" marB="6375"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FFFFF"/>
                    </a:solidFill>
                  </a:tcPr>
                </a:tc>
                <a:tc>
                  <a:txBody>
                    <a:bodyPr/>
                    <a:lstStyle/>
                    <a:p>
                      <a:pPr algn="r"/>
                      <a:r>
                        <a:rPr lang="en-US" sz="600">
                          <a:solidFill>
                            <a:srgbClr val="333333"/>
                          </a:solidFill>
                          <a:effectLst/>
                          <a:latin typeface="Tahoma"/>
                        </a:rPr>
                        <a:t>3,774.30</a:t>
                      </a:r>
                    </a:p>
                  </a:txBody>
                  <a:tcPr marL="6375" marR="6375" marT="0" marB="6375"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FFFFF"/>
                    </a:solidFill>
                  </a:tcPr>
                </a:tc>
                <a:tc>
                  <a:txBody>
                    <a:bodyPr/>
                    <a:lstStyle/>
                    <a:p>
                      <a:pPr algn="r"/>
                      <a:r>
                        <a:rPr lang="en-US" sz="600">
                          <a:solidFill>
                            <a:srgbClr val="333333"/>
                          </a:solidFill>
                          <a:effectLst/>
                          <a:latin typeface="Tahoma"/>
                        </a:rPr>
                        <a:t>4,347.00</a:t>
                      </a:r>
                    </a:p>
                  </a:txBody>
                  <a:tcPr marL="6375" marR="6375" marT="0" marB="6375"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FFFFF"/>
                    </a:solidFill>
                  </a:tcPr>
                </a:tc>
                <a:tc>
                  <a:txBody>
                    <a:bodyPr/>
                    <a:lstStyle/>
                    <a:p>
                      <a:pPr algn="r"/>
                      <a:r>
                        <a:rPr lang="en-US" sz="600">
                          <a:solidFill>
                            <a:srgbClr val="333333"/>
                          </a:solidFill>
                          <a:effectLst/>
                          <a:latin typeface="Tahoma"/>
                        </a:rPr>
                        <a:t>4,493.70</a:t>
                      </a:r>
                    </a:p>
                  </a:txBody>
                  <a:tcPr marL="6375" marR="6375" marT="0" marB="6375"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FFFFF"/>
                    </a:solidFill>
                  </a:tcPr>
                </a:tc>
                <a:tc>
                  <a:txBody>
                    <a:bodyPr/>
                    <a:lstStyle/>
                    <a:p>
                      <a:pPr algn="r"/>
                      <a:r>
                        <a:rPr lang="en-US" sz="600">
                          <a:solidFill>
                            <a:srgbClr val="333333"/>
                          </a:solidFill>
                          <a:effectLst/>
                          <a:latin typeface="Tahoma"/>
                        </a:rPr>
                        <a:t>4,586.40</a:t>
                      </a:r>
                    </a:p>
                  </a:txBody>
                  <a:tcPr marL="6375" marR="6375" marT="0" marB="6375"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FFFFF"/>
                    </a:solidFill>
                  </a:tcPr>
                </a:tc>
                <a:tc>
                  <a:txBody>
                    <a:bodyPr/>
                    <a:lstStyle/>
                    <a:p>
                      <a:pPr algn="r"/>
                      <a:r>
                        <a:rPr lang="en-US" sz="600">
                          <a:solidFill>
                            <a:srgbClr val="333333"/>
                          </a:solidFill>
                          <a:effectLst/>
                          <a:latin typeface="Tahoma"/>
                        </a:rPr>
                        <a:t>4,586.40</a:t>
                      </a:r>
                    </a:p>
                  </a:txBody>
                  <a:tcPr marL="6375" marR="6375" marT="0" marB="6375"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FFFFF"/>
                    </a:solidFill>
                  </a:tcPr>
                </a:tc>
                <a:tc>
                  <a:txBody>
                    <a:bodyPr/>
                    <a:lstStyle/>
                    <a:p>
                      <a:pPr algn="r"/>
                      <a:r>
                        <a:rPr lang="en-US" sz="600">
                          <a:solidFill>
                            <a:srgbClr val="333333"/>
                          </a:solidFill>
                          <a:effectLst/>
                          <a:latin typeface="Tahoma"/>
                        </a:rPr>
                        <a:t>4,586.40</a:t>
                      </a:r>
                    </a:p>
                  </a:txBody>
                  <a:tcPr marL="6375" marR="6375" marT="0" marB="6375"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FFFFF"/>
                    </a:solidFill>
                  </a:tcPr>
                </a:tc>
                <a:tc>
                  <a:txBody>
                    <a:bodyPr/>
                    <a:lstStyle/>
                    <a:p>
                      <a:pPr algn="r"/>
                      <a:r>
                        <a:rPr lang="en-US" sz="600">
                          <a:solidFill>
                            <a:srgbClr val="333333"/>
                          </a:solidFill>
                          <a:effectLst/>
                          <a:latin typeface="Tahoma"/>
                        </a:rPr>
                        <a:t>4,586.40</a:t>
                      </a:r>
                    </a:p>
                  </a:txBody>
                  <a:tcPr marL="6375" marR="6375" marT="0" marB="6375"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FFFFF"/>
                    </a:solidFill>
                  </a:tcPr>
                </a:tc>
                <a:tc>
                  <a:txBody>
                    <a:bodyPr/>
                    <a:lstStyle/>
                    <a:p>
                      <a:pPr algn="r"/>
                      <a:r>
                        <a:rPr lang="en-US" sz="600">
                          <a:solidFill>
                            <a:srgbClr val="333333"/>
                          </a:solidFill>
                          <a:effectLst/>
                          <a:latin typeface="Tahoma"/>
                        </a:rPr>
                        <a:t>4,586.40</a:t>
                      </a:r>
                    </a:p>
                  </a:txBody>
                  <a:tcPr marL="6375" marR="6375" marT="0" marB="6375"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FFFFF"/>
                    </a:solidFill>
                  </a:tcPr>
                </a:tc>
                <a:tc>
                  <a:txBody>
                    <a:bodyPr/>
                    <a:lstStyle/>
                    <a:p>
                      <a:pPr algn="r"/>
                      <a:r>
                        <a:rPr lang="en-US" sz="600">
                          <a:solidFill>
                            <a:srgbClr val="333333"/>
                          </a:solidFill>
                          <a:effectLst/>
                          <a:latin typeface="Tahoma"/>
                        </a:rPr>
                        <a:t>4,586.40</a:t>
                      </a:r>
                    </a:p>
                  </a:txBody>
                  <a:tcPr marL="6375" marR="6375" marT="0" marB="6375"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FFFFF"/>
                    </a:solidFill>
                  </a:tcPr>
                </a:tc>
                <a:tc>
                  <a:txBody>
                    <a:bodyPr/>
                    <a:lstStyle/>
                    <a:p>
                      <a:pPr algn="r"/>
                      <a:r>
                        <a:rPr lang="en-US" sz="600">
                          <a:solidFill>
                            <a:srgbClr val="333333"/>
                          </a:solidFill>
                          <a:effectLst/>
                          <a:latin typeface="Tahoma"/>
                        </a:rPr>
                        <a:t>4,586.40</a:t>
                      </a:r>
                    </a:p>
                  </a:txBody>
                  <a:tcPr marL="6375" marR="6375" marT="0" marB="6375"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FFFFF"/>
                    </a:solidFill>
                  </a:tcPr>
                </a:tc>
              </a:tr>
              <a:tr h="205674">
                <a:tc>
                  <a:txBody>
                    <a:bodyPr/>
                    <a:lstStyle/>
                    <a:p>
                      <a:pPr algn="l" fontAlgn="ctr"/>
                      <a:r>
                        <a:rPr lang="en-US" sz="600">
                          <a:solidFill>
                            <a:srgbClr val="333333"/>
                          </a:solidFill>
                          <a:effectLst/>
                          <a:latin typeface="Tahoma"/>
                        </a:rPr>
                        <a:t>O-1</a:t>
                      </a:r>
                    </a:p>
                  </a:txBody>
                  <a:tcPr marL="12751" marR="12751" marT="6375" marB="12751"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DBEAFF"/>
                    </a:solidFill>
                  </a:tcPr>
                </a:tc>
                <a:tc>
                  <a:txBody>
                    <a:bodyPr/>
                    <a:lstStyle/>
                    <a:p>
                      <a:pPr algn="r"/>
                      <a:r>
                        <a:rPr lang="en-US" sz="600">
                          <a:solidFill>
                            <a:srgbClr val="333333"/>
                          </a:solidFill>
                          <a:effectLst/>
                          <a:latin typeface="Tahoma"/>
                        </a:rPr>
                        <a:t>2,876.40</a:t>
                      </a:r>
                    </a:p>
                  </a:txBody>
                  <a:tcPr marL="6375" marR="6375" marT="0" marB="6375"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EEF4FF"/>
                    </a:solidFill>
                  </a:tcPr>
                </a:tc>
                <a:tc>
                  <a:txBody>
                    <a:bodyPr/>
                    <a:lstStyle/>
                    <a:p>
                      <a:pPr algn="r"/>
                      <a:r>
                        <a:rPr lang="en-US" sz="600">
                          <a:solidFill>
                            <a:srgbClr val="333333"/>
                          </a:solidFill>
                          <a:effectLst/>
                          <a:latin typeface="Tahoma"/>
                        </a:rPr>
                        <a:t>2,994.00</a:t>
                      </a:r>
                    </a:p>
                  </a:txBody>
                  <a:tcPr marL="6375" marR="6375" marT="0" marB="6375"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EEF4FF"/>
                    </a:solidFill>
                  </a:tcPr>
                </a:tc>
                <a:tc>
                  <a:txBody>
                    <a:bodyPr/>
                    <a:lstStyle/>
                    <a:p>
                      <a:pPr algn="r"/>
                      <a:r>
                        <a:rPr lang="en-US" sz="600">
                          <a:solidFill>
                            <a:srgbClr val="333333"/>
                          </a:solidFill>
                          <a:effectLst/>
                          <a:latin typeface="Tahoma"/>
                        </a:rPr>
                        <a:t>3,619.20</a:t>
                      </a:r>
                    </a:p>
                  </a:txBody>
                  <a:tcPr marL="6375" marR="6375" marT="0" marB="6375"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EEF4FF"/>
                    </a:solidFill>
                  </a:tcPr>
                </a:tc>
                <a:tc>
                  <a:txBody>
                    <a:bodyPr/>
                    <a:lstStyle/>
                    <a:p>
                      <a:pPr algn="r"/>
                      <a:r>
                        <a:rPr lang="en-US" sz="600">
                          <a:solidFill>
                            <a:srgbClr val="333333"/>
                          </a:solidFill>
                          <a:effectLst/>
                          <a:latin typeface="Tahoma"/>
                        </a:rPr>
                        <a:t>3,619.20</a:t>
                      </a:r>
                    </a:p>
                  </a:txBody>
                  <a:tcPr marL="6375" marR="6375" marT="0" marB="6375"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EEF4FF"/>
                    </a:solidFill>
                  </a:tcPr>
                </a:tc>
                <a:tc>
                  <a:txBody>
                    <a:bodyPr/>
                    <a:lstStyle/>
                    <a:p>
                      <a:pPr algn="r"/>
                      <a:r>
                        <a:rPr lang="en-US" sz="600">
                          <a:solidFill>
                            <a:srgbClr val="333333"/>
                          </a:solidFill>
                          <a:effectLst/>
                          <a:latin typeface="Tahoma"/>
                        </a:rPr>
                        <a:t>3,619.20</a:t>
                      </a:r>
                    </a:p>
                  </a:txBody>
                  <a:tcPr marL="6375" marR="6375" marT="0" marB="6375"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EEF4FF"/>
                    </a:solidFill>
                  </a:tcPr>
                </a:tc>
                <a:tc>
                  <a:txBody>
                    <a:bodyPr/>
                    <a:lstStyle/>
                    <a:p>
                      <a:pPr algn="r"/>
                      <a:r>
                        <a:rPr lang="en-US" sz="600">
                          <a:solidFill>
                            <a:srgbClr val="333333"/>
                          </a:solidFill>
                          <a:effectLst/>
                          <a:latin typeface="Tahoma"/>
                        </a:rPr>
                        <a:t>3,619.20</a:t>
                      </a:r>
                    </a:p>
                  </a:txBody>
                  <a:tcPr marL="6375" marR="6375" marT="0" marB="6375"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EEF4FF"/>
                    </a:solidFill>
                  </a:tcPr>
                </a:tc>
                <a:tc>
                  <a:txBody>
                    <a:bodyPr/>
                    <a:lstStyle/>
                    <a:p>
                      <a:pPr algn="r"/>
                      <a:r>
                        <a:rPr lang="en-US" sz="600">
                          <a:solidFill>
                            <a:srgbClr val="333333"/>
                          </a:solidFill>
                          <a:effectLst/>
                          <a:latin typeface="Tahoma"/>
                        </a:rPr>
                        <a:t>3,619.20</a:t>
                      </a:r>
                    </a:p>
                  </a:txBody>
                  <a:tcPr marL="6375" marR="6375" marT="0" marB="6375"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EEF4FF"/>
                    </a:solidFill>
                  </a:tcPr>
                </a:tc>
                <a:tc>
                  <a:txBody>
                    <a:bodyPr/>
                    <a:lstStyle/>
                    <a:p>
                      <a:pPr algn="r"/>
                      <a:r>
                        <a:rPr lang="en-US" sz="600">
                          <a:solidFill>
                            <a:srgbClr val="333333"/>
                          </a:solidFill>
                          <a:effectLst/>
                          <a:latin typeface="Tahoma"/>
                        </a:rPr>
                        <a:t>3,619.20</a:t>
                      </a:r>
                    </a:p>
                  </a:txBody>
                  <a:tcPr marL="6375" marR="6375" marT="0" marB="6375"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EEF4FF"/>
                    </a:solidFill>
                  </a:tcPr>
                </a:tc>
                <a:tc>
                  <a:txBody>
                    <a:bodyPr/>
                    <a:lstStyle/>
                    <a:p>
                      <a:pPr algn="r"/>
                      <a:r>
                        <a:rPr lang="en-US" sz="600">
                          <a:solidFill>
                            <a:srgbClr val="333333"/>
                          </a:solidFill>
                          <a:effectLst/>
                          <a:latin typeface="Tahoma"/>
                        </a:rPr>
                        <a:t>3,619.20</a:t>
                      </a:r>
                    </a:p>
                  </a:txBody>
                  <a:tcPr marL="6375" marR="6375" marT="0" marB="6375"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EEF4FF"/>
                    </a:solidFill>
                  </a:tcPr>
                </a:tc>
                <a:tc>
                  <a:txBody>
                    <a:bodyPr/>
                    <a:lstStyle/>
                    <a:p>
                      <a:pPr algn="r"/>
                      <a:r>
                        <a:rPr lang="en-US" sz="600">
                          <a:solidFill>
                            <a:srgbClr val="333333"/>
                          </a:solidFill>
                          <a:effectLst/>
                          <a:latin typeface="Tahoma"/>
                        </a:rPr>
                        <a:t>3,619.20</a:t>
                      </a:r>
                    </a:p>
                  </a:txBody>
                  <a:tcPr marL="6375" marR="6375" marT="0" marB="6375"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EEF4FF"/>
                    </a:solidFill>
                  </a:tcPr>
                </a:tc>
                <a:tc>
                  <a:txBody>
                    <a:bodyPr/>
                    <a:lstStyle/>
                    <a:p>
                      <a:pPr algn="r"/>
                      <a:r>
                        <a:rPr lang="en-US" sz="600">
                          <a:solidFill>
                            <a:srgbClr val="333333"/>
                          </a:solidFill>
                          <a:effectLst/>
                          <a:latin typeface="Tahoma"/>
                        </a:rPr>
                        <a:t>3,619.20</a:t>
                      </a:r>
                    </a:p>
                  </a:txBody>
                  <a:tcPr marL="6375" marR="6375" marT="0" marB="6375"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EEF4FF"/>
                    </a:solidFill>
                  </a:tcPr>
                </a:tc>
              </a:tr>
              <a:tr h="154075">
                <a:tc>
                  <a:txBody>
                    <a:bodyPr/>
                    <a:lstStyle/>
                    <a:p>
                      <a:pPr algn="l" fontAlgn="ctr"/>
                      <a:r>
                        <a:rPr lang="en-US" sz="600">
                          <a:solidFill>
                            <a:srgbClr val="333333"/>
                          </a:solidFill>
                          <a:effectLst/>
                          <a:latin typeface="Tahoma"/>
                        </a:rPr>
                        <a:t>W-5</a:t>
                      </a:r>
                    </a:p>
                  </a:txBody>
                  <a:tcPr marL="12751" marR="12751" marT="6375" marB="12751"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EEEEEE"/>
                    </a:solidFill>
                  </a:tcPr>
                </a:tc>
                <a:tc>
                  <a:txBody>
                    <a:bodyPr/>
                    <a:lstStyle/>
                    <a:p>
                      <a:pPr algn="r"/>
                      <a:r>
                        <a:rPr lang="en-US" sz="600">
                          <a:solidFill>
                            <a:srgbClr val="333333"/>
                          </a:solidFill>
                          <a:effectLst/>
                          <a:latin typeface="Tahoma"/>
                        </a:rPr>
                        <a:t> </a:t>
                      </a:r>
                    </a:p>
                  </a:txBody>
                  <a:tcPr marL="6375" marR="6375" marT="0" marB="6375"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FFFFF"/>
                    </a:solidFill>
                  </a:tcPr>
                </a:tc>
                <a:tc>
                  <a:txBody>
                    <a:bodyPr/>
                    <a:lstStyle/>
                    <a:p>
                      <a:pPr algn="r"/>
                      <a:r>
                        <a:rPr lang="en-US" sz="600">
                          <a:solidFill>
                            <a:srgbClr val="333333"/>
                          </a:solidFill>
                          <a:effectLst/>
                          <a:latin typeface="Tahoma"/>
                        </a:rPr>
                        <a:t> </a:t>
                      </a:r>
                    </a:p>
                  </a:txBody>
                  <a:tcPr marL="6375" marR="6375" marT="0" marB="6375"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FFFFF"/>
                    </a:solidFill>
                  </a:tcPr>
                </a:tc>
                <a:tc>
                  <a:txBody>
                    <a:bodyPr/>
                    <a:lstStyle/>
                    <a:p>
                      <a:pPr algn="r"/>
                      <a:r>
                        <a:rPr lang="en-US" sz="600">
                          <a:solidFill>
                            <a:srgbClr val="333333"/>
                          </a:solidFill>
                          <a:effectLst/>
                          <a:latin typeface="Tahoma"/>
                        </a:rPr>
                        <a:t> </a:t>
                      </a:r>
                    </a:p>
                  </a:txBody>
                  <a:tcPr marL="6375" marR="6375" marT="0" marB="6375"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FFFFF"/>
                    </a:solidFill>
                  </a:tcPr>
                </a:tc>
                <a:tc>
                  <a:txBody>
                    <a:bodyPr/>
                    <a:lstStyle/>
                    <a:p>
                      <a:pPr algn="r"/>
                      <a:r>
                        <a:rPr lang="en-US" sz="600">
                          <a:solidFill>
                            <a:srgbClr val="333333"/>
                          </a:solidFill>
                          <a:effectLst/>
                          <a:latin typeface="Tahoma"/>
                        </a:rPr>
                        <a:t> </a:t>
                      </a:r>
                    </a:p>
                  </a:txBody>
                  <a:tcPr marL="6375" marR="6375" marT="0" marB="6375"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FFFFF"/>
                    </a:solidFill>
                  </a:tcPr>
                </a:tc>
                <a:tc>
                  <a:txBody>
                    <a:bodyPr/>
                    <a:lstStyle/>
                    <a:p>
                      <a:pPr algn="r"/>
                      <a:r>
                        <a:rPr lang="en-US" sz="600">
                          <a:solidFill>
                            <a:srgbClr val="333333"/>
                          </a:solidFill>
                          <a:effectLst/>
                          <a:latin typeface="Tahoma"/>
                        </a:rPr>
                        <a:t> </a:t>
                      </a:r>
                    </a:p>
                  </a:txBody>
                  <a:tcPr marL="6375" marR="6375" marT="0" marB="6375"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FFFFF"/>
                    </a:solidFill>
                  </a:tcPr>
                </a:tc>
                <a:tc>
                  <a:txBody>
                    <a:bodyPr/>
                    <a:lstStyle/>
                    <a:p>
                      <a:pPr algn="r"/>
                      <a:r>
                        <a:rPr lang="en-US" sz="600">
                          <a:solidFill>
                            <a:srgbClr val="333333"/>
                          </a:solidFill>
                          <a:effectLst/>
                          <a:latin typeface="Tahoma"/>
                        </a:rPr>
                        <a:t> </a:t>
                      </a:r>
                    </a:p>
                  </a:txBody>
                  <a:tcPr marL="6375" marR="6375" marT="0" marB="6375"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FFFFF"/>
                    </a:solidFill>
                  </a:tcPr>
                </a:tc>
                <a:tc>
                  <a:txBody>
                    <a:bodyPr/>
                    <a:lstStyle/>
                    <a:p>
                      <a:pPr algn="r"/>
                      <a:r>
                        <a:rPr lang="en-US" sz="600">
                          <a:solidFill>
                            <a:srgbClr val="333333"/>
                          </a:solidFill>
                          <a:effectLst/>
                          <a:latin typeface="Tahoma"/>
                        </a:rPr>
                        <a:t> </a:t>
                      </a:r>
                    </a:p>
                  </a:txBody>
                  <a:tcPr marL="6375" marR="6375" marT="0" marB="6375"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FFFFF"/>
                    </a:solidFill>
                  </a:tcPr>
                </a:tc>
                <a:tc>
                  <a:txBody>
                    <a:bodyPr/>
                    <a:lstStyle/>
                    <a:p>
                      <a:pPr algn="r"/>
                      <a:r>
                        <a:rPr lang="en-US" sz="600">
                          <a:solidFill>
                            <a:srgbClr val="333333"/>
                          </a:solidFill>
                          <a:effectLst/>
                          <a:latin typeface="Tahoma"/>
                        </a:rPr>
                        <a:t> </a:t>
                      </a:r>
                    </a:p>
                  </a:txBody>
                  <a:tcPr marL="6375" marR="6375" marT="0" marB="6375"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FFFFF"/>
                    </a:solidFill>
                  </a:tcPr>
                </a:tc>
                <a:tc>
                  <a:txBody>
                    <a:bodyPr/>
                    <a:lstStyle/>
                    <a:p>
                      <a:pPr algn="r"/>
                      <a:r>
                        <a:rPr lang="en-US" sz="600">
                          <a:solidFill>
                            <a:srgbClr val="333333"/>
                          </a:solidFill>
                          <a:effectLst/>
                          <a:latin typeface="Tahoma"/>
                        </a:rPr>
                        <a:t> </a:t>
                      </a:r>
                    </a:p>
                  </a:txBody>
                  <a:tcPr marL="6375" marR="6375" marT="0" marB="6375"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FFFFF"/>
                    </a:solidFill>
                  </a:tcPr>
                </a:tc>
                <a:tc>
                  <a:txBody>
                    <a:bodyPr/>
                    <a:lstStyle/>
                    <a:p>
                      <a:pPr algn="r"/>
                      <a:r>
                        <a:rPr lang="en-US" sz="600">
                          <a:solidFill>
                            <a:srgbClr val="333333"/>
                          </a:solidFill>
                          <a:effectLst/>
                          <a:latin typeface="Tahoma"/>
                        </a:rPr>
                        <a:t> </a:t>
                      </a:r>
                    </a:p>
                  </a:txBody>
                  <a:tcPr marL="6375" marR="6375" marT="0" marB="6375"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FFFFF"/>
                    </a:solidFill>
                  </a:tcPr>
                </a:tc>
                <a:tc>
                  <a:txBody>
                    <a:bodyPr/>
                    <a:lstStyle/>
                    <a:p>
                      <a:pPr algn="r"/>
                      <a:r>
                        <a:rPr lang="en-US" sz="600">
                          <a:solidFill>
                            <a:srgbClr val="333333"/>
                          </a:solidFill>
                          <a:effectLst/>
                          <a:latin typeface="Tahoma"/>
                        </a:rPr>
                        <a:t>7,047.90</a:t>
                      </a:r>
                    </a:p>
                  </a:txBody>
                  <a:tcPr marL="6375" marR="6375" marT="0" marB="6375"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FFFFF"/>
                    </a:solidFill>
                  </a:tcPr>
                </a:tc>
              </a:tr>
              <a:tr h="204885">
                <a:tc>
                  <a:txBody>
                    <a:bodyPr/>
                    <a:lstStyle/>
                    <a:p>
                      <a:pPr algn="l" fontAlgn="ctr"/>
                      <a:r>
                        <a:rPr lang="en-US" sz="600">
                          <a:solidFill>
                            <a:srgbClr val="333333"/>
                          </a:solidFill>
                          <a:effectLst/>
                          <a:latin typeface="Tahoma"/>
                        </a:rPr>
                        <a:t>W-4</a:t>
                      </a:r>
                    </a:p>
                  </a:txBody>
                  <a:tcPr marL="12751" marR="12751" marT="6375" marB="12751"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DBEAFF"/>
                    </a:solidFill>
                  </a:tcPr>
                </a:tc>
                <a:tc>
                  <a:txBody>
                    <a:bodyPr/>
                    <a:lstStyle/>
                    <a:p>
                      <a:pPr algn="r"/>
                      <a:r>
                        <a:rPr lang="en-US" sz="600">
                          <a:solidFill>
                            <a:srgbClr val="333333"/>
                          </a:solidFill>
                          <a:effectLst/>
                          <a:latin typeface="Tahoma"/>
                        </a:rPr>
                        <a:t>3,963.90</a:t>
                      </a:r>
                    </a:p>
                  </a:txBody>
                  <a:tcPr marL="6375" marR="6375" marT="0" marB="6375"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EEF4FF"/>
                    </a:solidFill>
                  </a:tcPr>
                </a:tc>
                <a:tc>
                  <a:txBody>
                    <a:bodyPr/>
                    <a:lstStyle/>
                    <a:p>
                      <a:pPr algn="r"/>
                      <a:r>
                        <a:rPr lang="en-US" sz="600">
                          <a:solidFill>
                            <a:srgbClr val="333333"/>
                          </a:solidFill>
                          <a:effectLst/>
                          <a:latin typeface="Tahoma"/>
                        </a:rPr>
                        <a:t>4,263.90</a:t>
                      </a:r>
                    </a:p>
                  </a:txBody>
                  <a:tcPr marL="6375" marR="6375" marT="0" marB="6375"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EEF4FF"/>
                    </a:solidFill>
                  </a:tcPr>
                </a:tc>
                <a:tc>
                  <a:txBody>
                    <a:bodyPr/>
                    <a:lstStyle/>
                    <a:p>
                      <a:pPr algn="r"/>
                      <a:r>
                        <a:rPr lang="en-US" sz="600">
                          <a:solidFill>
                            <a:srgbClr val="333333"/>
                          </a:solidFill>
                          <a:effectLst/>
                          <a:latin typeface="Tahoma"/>
                        </a:rPr>
                        <a:t>4,386.00</a:t>
                      </a:r>
                    </a:p>
                  </a:txBody>
                  <a:tcPr marL="6375" marR="6375" marT="0" marB="6375"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EEF4FF"/>
                    </a:solidFill>
                  </a:tcPr>
                </a:tc>
                <a:tc>
                  <a:txBody>
                    <a:bodyPr/>
                    <a:lstStyle/>
                    <a:p>
                      <a:pPr algn="r"/>
                      <a:r>
                        <a:rPr lang="en-US" sz="600">
                          <a:solidFill>
                            <a:srgbClr val="333333"/>
                          </a:solidFill>
                          <a:effectLst/>
                          <a:latin typeface="Tahoma"/>
                        </a:rPr>
                        <a:t>4,506.60</a:t>
                      </a:r>
                    </a:p>
                  </a:txBody>
                  <a:tcPr marL="6375" marR="6375" marT="0" marB="6375"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EEF4FF"/>
                    </a:solidFill>
                  </a:tcPr>
                </a:tc>
                <a:tc>
                  <a:txBody>
                    <a:bodyPr/>
                    <a:lstStyle/>
                    <a:p>
                      <a:pPr algn="r"/>
                      <a:r>
                        <a:rPr lang="en-US" sz="600">
                          <a:solidFill>
                            <a:srgbClr val="333333"/>
                          </a:solidFill>
                          <a:effectLst/>
                          <a:latin typeface="Tahoma"/>
                        </a:rPr>
                        <a:t>4,713.90</a:t>
                      </a:r>
                    </a:p>
                  </a:txBody>
                  <a:tcPr marL="6375" marR="6375" marT="0" marB="6375"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EEF4FF"/>
                    </a:solidFill>
                  </a:tcPr>
                </a:tc>
                <a:tc>
                  <a:txBody>
                    <a:bodyPr/>
                    <a:lstStyle/>
                    <a:p>
                      <a:pPr algn="r"/>
                      <a:r>
                        <a:rPr lang="en-US" sz="600">
                          <a:solidFill>
                            <a:srgbClr val="333333"/>
                          </a:solidFill>
                          <a:effectLst/>
                          <a:latin typeface="Tahoma"/>
                        </a:rPr>
                        <a:t>4,919.10</a:t>
                      </a:r>
                    </a:p>
                  </a:txBody>
                  <a:tcPr marL="6375" marR="6375" marT="0" marB="6375"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EEF4FF"/>
                    </a:solidFill>
                  </a:tcPr>
                </a:tc>
                <a:tc>
                  <a:txBody>
                    <a:bodyPr/>
                    <a:lstStyle/>
                    <a:p>
                      <a:pPr algn="r"/>
                      <a:r>
                        <a:rPr lang="en-US" sz="600">
                          <a:solidFill>
                            <a:srgbClr val="333333"/>
                          </a:solidFill>
                          <a:effectLst/>
                          <a:latin typeface="Tahoma"/>
                        </a:rPr>
                        <a:t>5,126.70</a:t>
                      </a:r>
                    </a:p>
                  </a:txBody>
                  <a:tcPr marL="6375" marR="6375" marT="0" marB="6375"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EEF4FF"/>
                    </a:solidFill>
                  </a:tcPr>
                </a:tc>
                <a:tc>
                  <a:txBody>
                    <a:bodyPr/>
                    <a:lstStyle/>
                    <a:p>
                      <a:pPr algn="r"/>
                      <a:r>
                        <a:rPr lang="en-US" sz="600">
                          <a:solidFill>
                            <a:srgbClr val="333333"/>
                          </a:solidFill>
                          <a:effectLst/>
                          <a:latin typeface="Tahoma"/>
                        </a:rPr>
                        <a:t>5,439.60</a:t>
                      </a:r>
                    </a:p>
                  </a:txBody>
                  <a:tcPr marL="6375" marR="6375" marT="0" marB="6375"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EEF4FF"/>
                    </a:solidFill>
                  </a:tcPr>
                </a:tc>
                <a:tc>
                  <a:txBody>
                    <a:bodyPr/>
                    <a:lstStyle/>
                    <a:p>
                      <a:pPr algn="r"/>
                      <a:r>
                        <a:rPr lang="en-US" sz="600">
                          <a:solidFill>
                            <a:srgbClr val="333333"/>
                          </a:solidFill>
                          <a:effectLst/>
                          <a:latin typeface="Tahoma"/>
                        </a:rPr>
                        <a:t>5,713.50</a:t>
                      </a:r>
                    </a:p>
                  </a:txBody>
                  <a:tcPr marL="6375" marR="6375" marT="0" marB="6375"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EEF4FF"/>
                    </a:solidFill>
                  </a:tcPr>
                </a:tc>
                <a:tc>
                  <a:txBody>
                    <a:bodyPr/>
                    <a:lstStyle/>
                    <a:p>
                      <a:pPr algn="r"/>
                      <a:r>
                        <a:rPr lang="en-US" sz="600">
                          <a:solidFill>
                            <a:srgbClr val="333333"/>
                          </a:solidFill>
                          <a:effectLst/>
                          <a:latin typeface="Tahoma"/>
                        </a:rPr>
                        <a:t>5,974.20</a:t>
                      </a:r>
                    </a:p>
                  </a:txBody>
                  <a:tcPr marL="6375" marR="6375" marT="0" marB="6375"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EEF4FF"/>
                    </a:solidFill>
                  </a:tcPr>
                </a:tc>
                <a:tc>
                  <a:txBody>
                    <a:bodyPr/>
                    <a:lstStyle/>
                    <a:p>
                      <a:pPr algn="r"/>
                      <a:r>
                        <a:rPr lang="en-US" sz="600">
                          <a:solidFill>
                            <a:srgbClr val="333333"/>
                          </a:solidFill>
                          <a:effectLst/>
                          <a:latin typeface="Tahoma"/>
                        </a:rPr>
                        <a:t>6,395.40</a:t>
                      </a:r>
                    </a:p>
                  </a:txBody>
                  <a:tcPr marL="6375" marR="6375" marT="0" marB="6375"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EEF4FF"/>
                    </a:solidFill>
                  </a:tcPr>
                </a:tc>
              </a:tr>
              <a:tr h="205674">
                <a:tc>
                  <a:txBody>
                    <a:bodyPr/>
                    <a:lstStyle/>
                    <a:p>
                      <a:pPr algn="l" fontAlgn="ctr"/>
                      <a:r>
                        <a:rPr lang="en-US" sz="600">
                          <a:solidFill>
                            <a:srgbClr val="333333"/>
                          </a:solidFill>
                          <a:effectLst/>
                          <a:latin typeface="Tahoma"/>
                        </a:rPr>
                        <a:t>W-3</a:t>
                      </a:r>
                    </a:p>
                  </a:txBody>
                  <a:tcPr marL="12751" marR="12751" marT="6375" marB="12751"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EEEEEE"/>
                    </a:solidFill>
                  </a:tcPr>
                </a:tc>
                <a:tc>
                  <a:txBody>
                    <a:bodyPr/>
                    <a:lstStyle/>
                    <a:p>
                      <a:pPr algn="r"/>
                      <a:r>
                        <a:rPr lang="en-US" sz="600">
                          <a:solidFill>
                            <a:srgbClr val="333333"/>
                          </a:solidFill>
                          <a:effectLst/>
                          <a:latin typeface="Tahoma"/>
                        </a:rPr>
                        <a:t>3,619.50</a:t>
                      </a:r>
                    </a:p>
                  </a:txBody>
                  <a:tcPr marL="6375" marR="6375" marT="0" marB="6375"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FFFFF"/>
                    </a:solidFill>
                  </a:tcPr>
                </a:tc>
                <a:tc>
                  <a:txBody>
                    <a:bodyPr/>
                    <a:lstStyle/>
                    <a:p>
                      <a:pPr algn="r"/>
                      <a:r>
                        <a:rPr lang="en-US" sz="600">
                          <a:solidFill>
                            <a:srgbClr val="333333"/>
                          </a:solidFill>
                          <a:effectLst/>
                          <a:latin typeface="Tahoma"/>
                        </a:rPr>
                        <a:t>3,770.40</a:t>
                      </a:r>
                    </a:p>
                  </a:txBody>
                  <a:tcPr marL="6375" marR="6375" marT="0" marB="6375"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FFFFF"/>
                    </a:solidFill>
                  </a:tcPr>
                </a:tc>
                <a:tc>
                  <a:txBody>
                    <a:bodyPr/>
                    <a:lstStyle/>
                    <a:p>
                      <a:pPr algn="r"/>
                      <a:r>
                        <a:rPr lang="en-US" sz="600">
                          <a:solidFill>
                            <a:srgbClr val="333333"/>
                          </a:solidFill>
                          <a:effectLst/>
                          <a:latin typeface="Tahoma"/>
                        </a:rPr>
                        <a:t>3,925.20</a:t>
                      </a:r>
                    </a:p>
                  </a:txBody>
                  <a:tcPr marL="6375" marR="6375" marT="0" marB="6375"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FFFFF"/>
                    </a:solidFill>
                  </a:tcPr>
                </a:tc>
                <a:tc>
                  <a:txBody>
                    <a:bodyPr/>
                    <a:lstStyle/>
                    <a:p>
                      <a:pPr algn="r"/>
                      <a:r>
                        <a:rPr lang="en-US" sz="600">
                          <a:solidFill>
                            <a:srgbClr val="333333"/>
                          </a:solidFill>
                          <a:effectLst/>
                          <a:latin typeface="Tahoma"/>
                        </a:rPr>
                        <a:t>3,975.90</a:t>
                      </a:r>
                    </a:p>
                  </a:txBody>
                  <a:tcPr marL="6375" marR="6375" marT="0" marB="6375"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FFFFF"/>
                    </a:solidFill>
                  </a:tcPr>
                </a:tc>
                <a:tc>
                  <a:txBody>
                    <a:bodyPr/>
                    <a:lstStyle/>
                    <a:p>
                      <a:pPr algn="r"/>
                      <a:r>
                        <a:rPr lang="en-US" sz="600">
                          <a:solidFill>
                            <a:srgbClr val="333333"/>
                          </a:solidFill>
                          <a:effectLst/>
                          <a:latin typeface="Tahoma"/>
                        </a:rPr>
                        <a:t>4,138.20</a:t>
                      </a:r>
                    </a:p>
                  </a:txBody>
                  <a:tcPr marL="6375" marR="6375" marT="0" marB="6375"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FFFFF"/>
                    </a:solidFill>
                  </a:tcPr>
                </a:tc>
                <a:tc>
                  <a:txBody>
                    <a:bodyPr/>
                    <a:lstStyle/>
                    <a:p>
                      <a:pPr algn="r"/>
                      <a:r>
                        <a:rPr lang="en-US" sz="600">
                          <a:solidFill>
                            <a:srgbClr val="333333"/>
                          </a:solidFill>
                          <a:effectLst/>
                          <a:latin typeface="Tahoma"/>
                        </a:rPr>
                        <a:t>4,457.10</a:t>
                      </a:r>
                    </a:p>
                  </a:txBody>
                  <a:tcPr marL="6375" marR="6375" marT="0" marB="6375"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FFFFF"/>
                    </a:solidFill>
                  </a:tcPr>
                </a:tc>
                <a:tc>
                  <a:txBody>
                    <a:bodyPr/>
                    <a:lstStyle/>
                    <a:p>
                      <a:pPr algn="r"/>
                      <a:r>
                        <a:rPr lang="en-US" sz="600">
                          <a:solidFill>
                            <a:srgbClr val="333333"/>
                          </a:solidFill>
                          <a:effectLst/>
                          <a:latin typeface="Tahoma"/>
                        </a:rPr>
                        <a:t>4,789.20</a:t>
                      </a:r>
                    </a:p>
                  </a:txBody>
                  <a:tcPr marL="6375" marR="6375" marT="0" marB="6375"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FFFFF"/>
                    </a:solidFill>
                  </a:tcPr>
                </a:tc>
                <a:tc>
                  <a:txBody>
                    <a:bodyPr/>
                    <a:lstStyle/>
                    <a:p>
                      <a:pPr algn="r"/>
                      <a:r>
                        <a:rPr lang="en-US" sz="600">
                          <a:solidFill>
                            <a:srgbClr val="333333"/>
                          </a:solidFill>
                          <a:effectLst/>
                          <a:latin typeface="Tahoma"/>
                        </a:rPr>
                        <a:t>4,945.50</a:t>
                      </a:r>
                    </a:p>
                  </a:txBody>
                  <a:tcPr marL="6375" marR="6375" marT="0" marB="6375"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FFFFF"/>
                    </a:solidFill>
                  </a:tcPr>
                </a:tc>
                <a:tc>
                  <a:txBody>
                    <a:bodyPr/>
                    <a:lstStyle/>
                    <a:p>
                      <a:pPr algn="r"/>
                      <a:r>
                        <a:rPr lang="en-US" sz="600">
                          <a:solidFill>
                            <a:srgbClr val="333333"/>
                          </a:solidFill>
                          <a:effectLst/>
                          <a:latin typeface="Tahoma"/>
                        </a:rPr>
                        <a:t>5,126.40</a:t>
                      </a:r>
                    </a:p>
                  </a:txBody>
                  <a:tcPr marL="6375" marR="6375" marT="0" marB="6375"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FFFFF"/>
                    </a:solidFill>
                  </a:tcPr>
                </a:tc>
                <a:tc>
                  <a:txBody>
                    <a:bodyPr/>
                    <a:lstStyle/>
                    <a:p>
                      <a:pPr algn="r"/>
                      <a:r>
                        <a:rPr lang="en-US" sz="600">
                          <a:solidFill>
                            <a:srgbClr val="333333"/>
                          </a:solidFill>
                          <a:effectLst/>
                          <a:latin typeface="Tahoma"/>
                        </a:rPr>
                        <a:t>5,313.00</a:t>
                      </a:r>
                    </a:p>
                  </a:txBody>
                  <a:tcPr marL="6375" marR="6375" marT="0" marB="6375"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FFFFF"/>
                    </a:solidFill>
                  </a:tcPr>
                </a:tc>
                <a:tc>
                  <a:txBody>
                    <a:bodyPr/>
                    <a:lstStyle/>
                    <a:p>
                      <a:pPr algn="r"/>
                      <a:r>
                        <a:rPr lang="en-US" sz="600">
                          <a:solidFill>
                            <a:srgbClr val="333333"/>
                          </a:solidFill>
                          <a:effectLst/>
                          <a:latin typeface="Tahoma"/>
                        </a:rPr>
                        <a:t>5,874.30</a:t>
                      </a:r>
                    </a:p>
                  </a:txBody>
                  <a:tcPr marL="6375" marR="6375" marT="0" marB="6375"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FFFFF"/>
                    </a:solidFill>
                  </a:tcPr>
                </a:tc>
              </a:tr>
              <a:tr h="205674">
                <a:tc>
                  <a:txBody>
                    <a:bodyPr/>
                    <a:lstStyle/>
                    <a:p>
                      <a:pPr algn="l" fontAlgn="ctr"/>
                      <a:r>
                        <a:rPr lang="en-US" sz="600">
                          <a:solidFill>
                            <a:srgbClr val="333333"/>
                          </a:solidFill>
                          <a:effectLst/>
                          <a:latin typeface="Tahoma"/>
                        </a:rPr>
                        <a:t>W-2</a:t>
                      </a:r>
                    </a:p>
                  </a:txBody>
                  <a:tcPr marL="12751" marR="12751" marT="6375" marB="12751"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DBEAFF"/>
                    </a:solidFill>
                  </a:tcPr>
                </a:tc>
                <a:tc>
                  <a:txBody>
                    <a:bodyPr/>
                    <a:lstStyle/>
                    <a:p>
                      <a:pPr algn="r"/>
                      <a:r>
                        <a:rPr lang="en-US" sz="600">
                          <a:solidFill>
                            <a:srgbClr val="333333"/>
                          </a:solidFill>
                          <a:effectLst/>
                          <a:latin typeface="Tahoma"/>
                        </a:rPr>
                        <a:t>3,202.80</a:t>
                      </a:r>
                    </a:p>
                  </a:txBody>
                  <a:tcPr marL="6375" marR="6375" marT="0" marB="6375"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EEF4FF"/>
                    </a:solidFill>
                  </a:tcPr>
                </a:tc>
                <a:tc>
                  <a:txBody>
                    <a:bodyPr/>
                    <a:lstStyle/>
                    <a:p>
                      <a:pPr algn="r"/>
                      <a:r>
                        <a:rPr lang="en-US" sz="600">
                          <a:solidFill>
                            <a:srgbClr val="333333"/>
                          </a:solidFill>
                          <a:effectLst/>
                          <a:latin typeface="Tahoma"/>
                        </a:rPr>
                        <a:t>3,505.80</a:t>
                      </a:r>
                    </a:p>
                  </a:txBody>
                  <a:tcPr marL="6375" marR="6375" marT="0" marB="6375"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EEF4FF"/>
                    </a:solidFill>
                  </a:tcPr>
                </a:tc>
                <a:tc>
                  <a:txBody>
                    <a:bodyPr/>
                    <a:lstStyle/>
                    <a:p>
                      <a:pPr algn="r"/>
                      <a:r>
                        <a:rPr lang="en-US" sz="600">
                          <a:solidFill>
                            <a:srgbClr val="333333"/>
                          </a:solidFill>
                          <a:effectLst/>
                          <a:latin typeface="Tahoma"/>
                        </a:rPr>
                        <a:t>3,599.40</a:t>
                      </a:r>
                    </a:p>
                  </a:txBody>
                  <a:tcPr marL="6375" marR="6375" marT="0" marB="6375"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EEF4FF"/>
                    </a:solidFill>
                  </a:tcPr>
                </a:tc>
                <a:tc>
                  <a:txBody>
                    <a:bodyPr/>
                    <a:lstStyle/>
                    <a:p>
                      <a:pPr algn="r"/>
                      <a:r>
                        <a:rPr lang="en-US" sz="600">
                          <a:solidFill>
                            <a:srgbClr val="333333"/>
                          </a:solidFill>
                          <a:effectLst/>
                          <a:latin typeface="Tahoma"/>
                        </a:rPr>
                        <a:t>3,663.30</a:t>
                      </a:r>
                    </a:p>
                  </a:txBody>
                  <a:tcPr marL="6375" marR="6375" marT="0" marB="6375"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EEF4FF"/>
                    </a:solidFill>
                  </a:tcPr>
                </a:tc>
                <a:tc>
                  <a:txBody>
                    <a:bodyPr/>
                    <a:lstStyle/>
                    <a:p>
                      <a:pPr algn="r"/>
                      <a:r>
                        <a:rPr lang="en-US" sz="600">
                          <a:solidFill>
                            <a:srgbClr val="333333"/>
                          </a:solidFill>
                          <a:effectLst/>
                          <a:latin typeface="Tahoma"/>
                        </a:rPr>
                        <a:t>3,871.20</a:t>
                      </a:r>
                    </a:p>
                  </a:txBody>
                  <a:tcPr marL="6375" marR="6375" marT="0" marB="6375"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EEF4FF"/>
                    </a:solidFill>
                  </a:tcPr>
                </a:tc>
                <a:tc>
                  <a:txBody>
                    <a:bodyPr/>
                    <a:lstStyle/>
                    <a:p>
                      <a:pPr algn="r"/>
                      <a:r>
                        <a:rPr lang="en-US" sz="600">
                          <a:solidFill>
                            <a:srgbClr val="333333"/>
                          </a:solidFill>
                          <a:effectLst/>
                          <a:latin typeface="Tahoma"/>
                        </a:rPr>
                        <a:t>4,194.00</a:t>
                      </a:r>
                    </a:p>
                  </a:txBody>
                  <a:tcPr marL="6375" marR="6375" marT="0" marB="6375"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EEF4FF"/>
                    </a:solidFill>
                  </a:tcPr>
                </a:tc>
                <a:tc>
                  <a:txBody>
                    <a:bodyPr/>
                    <a:lstStyle/>
                    <a:p>
                      <a:pPr algn="r"/>
                      <a:r>
                        <a:rPr lang="en-US" sz="600">
                          <a:solidFill>
                            <a:srgbClr val="333333"/>
                          </a:solidFill>
                          <a:effectLst/>
                          <a:latin typeface="Tahoma"/>
                        </a:rPr>
                        <a:t>4,353.90</a:t>
                      </a:r>
                    </a:p>
                  </a:txBody>
                  <a:tcPr marL="6375" marR="6375" marT="0" marB="6375"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EEF4FF"/>
                    </a:solidFill>
                  </a:tcPr>
                </a:tc>
                <a:tc>
                  <a:txBody>
                    <a:bodyPr/>
                    <a:lstStyle/>
                    <a:p>
                      <a:pPr algn="r"/>
                      <a:r>
                        <a:rPr lang="en-US" sz="600">
                          <a:solidFill>
                            <a:srgbClr val="333333"/>
                          </a:solidFill>
                          <a:effectLst/>
                          <a:latin typeface="Tahoma"/>
                        </a:rPr>
                        <a:t>4,511.40</a:t>
                      </a:r>
                    </a:p>
                  </a:txBody>
                  <a:tcPr marL="6375" marR="6375" marT="0" marB="6375"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EEF4FF"/>
                    </a:solidFill>
                  </a:tcPr>
                </a:tc>
                <a:tc>
                  <a:txBody>
                    <a:bodyPr/>
                    <a:lstStyle/>
                    <a:p>
                      <a:pPr algn="r"/>
                      <a:r>
                        <a:rPr lang="en-US" sz="600">
                          <a:solidFill>
                            <a:srgbClr val="333333"/>
                          </a:solidFill>
                          <a:effectLst/>
                          <a:latin typeface="Tahoma"/>
                        </a:rPr>
                        <a:t>4,704.00</a:t>
                      </a:r>
                    </a:p>
                  </a:txBody>
                  <a:tcPr marL="6375" marR="6375" marT="0" marB="6375"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EEF4FF"/>
                    </a:solidFill>
                  </a:tcPr>
                </a:tc>
                <a:tc>
                  <a:txBody>
                    <a:bodyPr/>
                    <a:lstStyle/>
                    <a:p>
                      <a:pPr algn="r"/>
                      <a:r>
                        <a:rPr lang="en-US" sz="600">
                          <a:solidFill>
                            <a:srgbClr val="333333"/>
                          </a:solidFill>
                          <a:effectLst/>
                          <a:latin typeface="Tahoma"/>
                        </a:rPr>
                        <a:t>4,854.30</a:t>
                      </a:r>
                    </a:p>
                  </a:txBody>
                  <a:tcPr marL="6375" marR="6375" marT="0" marB="6375"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EEF4FF"/>
                    </a:solidFill>
                  </a:tcPr>
                </a:tc>
                <a:tc>
                  <a:txBody>
                    <a:bodyPr/>
                    <a:lstStyle/>
                    <a:p>
                      <a:pPr algn="r"/>
                      <a:r>
                        <a:rPr lang="en-US" sz="600" dirty="0">
                          <a:solidFill>
                            <a:srgbClr val="333333"/>
                          </a:solidFill>
                          <a:effectLst/>
                          <a:latin typeface="Tahoma"/>
                        </a:rPr>
                        <a:t>5,153.70</a:t>
                      </a:r>
                    </a:p>
                  </a:txBody>
                  <a:tcPr marL="6375" marR="6375" marT="0" marB="6375"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EEF4FF"/>
                    </a:solidFill>
                  </a:tcPr>
                </a:tc>
              </a:tr>
              <a:tr h="205674">
                <a:tc>
                  <a:txBody>
                    <a:bodyPr/>
                    <a:lstStyle/>
                    <a:p>
                      <a:pPr algn="l" fontAlgn="ctr"/>
                      <a:r>
                        <a:rPr lang="en-US" sz="600">
                          <a:solidFill>
                            <a:srgbClr val="333333"/>
                          </a:solidFill>
                          <a:effectLst/>
                          <a:latin typeface="Tahoma"/>
                        </a:rPr>
                        <a:t>W-1</a:t>
                      </a:r>
                    </a:p>
                  </a:txBody>
                  <a:tcPr marL="12751" marR="12751" marT="6375" marB="12751"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EEEEEE"/>
                    </a:solidFill>
                  </a:tcPr>
                </a:tc>
                <a:tc>
                  <a:txBody>
                    <a:bodyPr/>
                    <a:lstStyle/>
                    <a:p>
                      <a:pPr algn="r"/>
                      <a:r>
                        <a:rPr lang="en-US" sz="600">
                          <a:solidFill>
                            <a:srgbClr val="333333"/>
                          </a:solidFill>
                          <a:effectLst/>
                          <a:latin typeface="Tahoma"/>
                        </a:rPr>
                        <a:t>2,811.60</a:t>
                      </a:r>
                    </a:p>
                  </a:txBody>
                  <a:tcPr marL="6375" marR="6375" marT="0" marB="6375"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FFFFF"/>
                    </a:solidFill>
                  </a:tcPr>
                </a:tc>
                <a:tc>
                  <a:txBody>
                    <a:bodyPr/>
                    <a:lstStyle/>
                    <a:p>
                      <a:pPr algn="r"/>
                      <a:r>
                        <a:rPr lang="en-US" sz="600">
                          <a:solidFill>
                            <a:srgbClr val="333333"/>
                          </a:solidFill>
                          <a:effectLst/>
                          <a:latin typeface="Tahoma"/>
                        </a:rPr>
                        <a:t>3,114.00</a:t>
                      </a:r>
                    </a:p>
                  </a:txBody>
                  <a:tcPr marL="6375" marR="6375" marT="0" marB="6375"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FFFFF"/>
                    </a:solidFill>
                  </a:tcPr>
                </a:tc>
                <a:tc>
                  <a:txBody>
                    <a:bodyPr/>
                    <a:lstStyle/>
                    <a:p>
                      <a:pPr algn="r"/>
                      <a:r>
                        <a:rPr lang="en-US" sz="600">
                          <a:solidFill>
                            <a:srgbClr val="333333"/>
                          </a:solidFill>
                          <a:effectLst/>
                          <a:latin typeface="Tahoma"/>
                        </a:rPr>
                        <a:t>3,195.30</a:t>
                      </a:r>
                    </a:p>
                  </a:txBody>
                  <a:tcPr marL="6375" marR="6375" marT="0" marB="6375"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FFFFF"/>
                    </a:solidFill>
                  </a:tcPr>
                </a:tc>
                <a:tc>
                  <a:txBody>
                    <a:bodyPr/>
                    <a:lstStyle/>
                    <a:p>
                      <a:pPr algn="r"/>
                      <a:r>
                        <a:rPr lang="en-US" sz="600">
                          <a:solidFill>
                            <a:srgbClr val="333333"/>
                          </a:solidFill>
                          <a:effectLst/>
                          <a:latin typeface="Tahoma"/>
                        </a:rPr>
                        <a:t>3,367.50</a:t>
                      </a:r>
                    </a:p>
                  </a:txBody>
                  <a:tcPr marL="6375" marR="6375" marT="0" marB="6375"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FFFFF"/>
                    </a:solidFill>
                  </a:tcPr>
                </a:tc>
                <a:tc>
                  <a:txBody>
                    <a:bodyPr/>
                    <a:lstStyle/>
                    <a:p>
                      <a:pPr algn="r"/>
                      <a:r>
                        <a:rPr lang="en-US" sz="600">
                          <a:solidFill>
                            <a:srgbClr val="333333"/>
                          </a:solidFill>
                          <a:effectLst/>
                          <a:latin typeface="Tahoma"/>
                        </a:rPr>
                        <a:t>3,570.90</a:t>
                      </a:r>
                    </a:p>
                  </a:txBody>
                  <a:tcPr marL="6375" marR="6375" marT="0" marB="6375"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FFFFF"/>
                    </a:solidFill>
                  </a:tcPr>
                </a:tc>
                <a:tc>
                  <a:txBody>
                    <a:bodyPr/>
                    <a:lstStyle/>
                    <a:p>
                      <a:pPr algn="r"/>
                      <a:r>
                        <a:rPr lang="en-US" sz="600">
                          <a:solidFill>
                            <a:srgbClr val="333333"/>
                          </a:solidFill>
                          <a:effectLst/>
                          <a:latin typeface="Tahoma"/>
                        </a:rPr>
                        <a:t>3,870.60</a:t>
                      </a:r>
                    </a:p>
                  </a:txBody>
                  <a:tcPr marL="6375" marR="6375" marT="0" marB="6375"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FFFFF"/>
                    </a:solidFill>
                  </a:tcPr>
                </a:tc>
                <a:tc>
                  <a:txBody>
                    <a:bodyPr/>
                    <a:lstStyle/>
                    <a:p>
                      <a:pPr algn="r"/>
                      <a:r>
                        <a:rPr lang="en-US" sz="600">
                          <a:solidFill>
                            <a:srgbClr val="333333"/>
                          </a:solidFill>
                          <a:effectLst/>
                          <a:latin typeface="Tahoma"/>
                        </a:rPr>
                        <a:t>4,010.40</a:t>
                      </a:r>
                    </a:p>
                  </a:txBody>
                  <a:tcPr marL="6375" marR="6375" marT="0" marB="6375"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FFFFF"/>
                    </a:solidFill>
                  </a:tcPr>
                </a:tc>
                <a:tc>
                  <a:txBody>
                    <a:bodyPr/>
                    <a:lstStyle/>
                    <a:p>
                      <a:pPr algn="r"/>
                      <a:r>
                        <a:rPr lang="en-US" sz="600">
                          <a:solidFill>
                            <a:srgbClr val="333333"/>
                          </a:solidFill>
                          <a:effectLst/>
                          <a:latin typeface="Tahoma"/>
                        </a:rPr>
                        <a:t>4,205.70</a:t>
                      </a:r>
                    </a:p>
                  </a:txBody>
                  <a:tcPr marL="6375" marR="6375" marT="0" marB="6375"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FFFFF"/>
                    </a:solidFill>
                  </a:tcPr>
                </a:tc>
                <a:tc>
                  <a:txBody>
                    <a:bodyPr/>
                    <a:lstStyle/>
                    <a:p>
                      <a:pPr algn="r"/>
                      <a:r>
                        <a:rPr lang="en-US" sz="600">
                          <a:solidFill>
                            <a:srgbClr val="333333"/>
                          </a:solidFill>
                          <a:effectLst/>
                          <a:latin typeface="Tahoma"/>
                        </a:rPr>
                        <a:t>4,398.30</a:t>
                      </a:r>
                    </a:p>
                  </a:txBody>
                  <a:tcPr marL="6375" marR="6375" marT="0" marB="6375"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FFFFF"/>
                    </a:solidFill>
                  </a:tcPr>
                </a:tc>
                <a:tc>
                  <a:txBody>
                    <a:bodyPr/>
                    <a:lstStyle/>
                    <a:p>
                      <a:pPr algn="r"/>
                      <a:r>
                        <a:rPr lang="en-US" sz="600">
                          <a:solidFill>
                            <a:srgbClr val="333333"/>
                          </a:solidFill>
                          <a:effectLst/>
                          <a:latin typeface="Tahoma"/>
                        </a:rPr>
                        <a:t>4,549.80</a:t>
                      </a:r>
                    </a:p>
                  </a:txBody>
                  <a:tcPr marL="6375" marR="6375" marT="0" marB="6375"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FFFFF"/>
                    </a:solidFill>
                  </a:tcPr>
                </a:tc>
                <a:tc>
                  <a:txBody>
                    <a:bodyPr/>
                    <a:lstStyle/>
                    <a:p>
                      <a:pPr algn="r"/>
                      <a:r>
                        <a:rPr lang="en-US" sz="600" dirty="0">
                          <a:solidFill>
                            <a:srgbClr val="333333"/>
                          </a:solidFill>
                          <a:effectLst/>
                          <a:latin typeface="Tahoma"/>
                        </a:rPr>
                        <a:t>4,858.20</a:t>
                      </a:r>
                    </a:p>
                  </a:txBody>
                  <a:tcPr marL="6375" marR="6375" marT="0" marB="6375"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FFFFF"/>
                    </a:solidFill>
                  </a:tcPr>
                </a:tc>
              </a:tr>
              <a:tr h="205674">
                <a:tc>
                  <a:txBody>
                    <a:bodyPr/>
                    <a:lstStyle/>
                    <a:p>
                      <a:pPr algn="l" fontAlgn="ctr"/>
                      <a:r>
                        <a:rPr lang="en-US" sz="600">
                          <a:solidFill>
                            <a:srgbClr val="333333"/>
                          </a:solidFill>
                          <a:effectLst/>
                          <a:latin typeface="Tahoma"/>
                        </a:rPr>
                        <a:t>E-9</a:t>
                      </a:r>
                    </a:p>
                  </a:txBody>
                  <a:tcPr marL="12751" marR="12751" marT="6375" marB="12751"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DBEAFF"/>
                    </a:solidFill>
                  </a:tcPr>
                </a:tc>
                <a:tc>
                  <a:txBody>
                    <a:bodyPr/>
                    <a:lstStyle/>
                    <a:p>
                      <a:pPr algn="r"/>
                      <a:r>
                        <a:rPr lang="en-US" sz="600">
                          <a:solidFill>
                            <a:srgbClr val="333333"/>
                          </a:solidFill>
                          <a:effectLst/>
                          <a:latin typeface="Tahoma"/>
                        </a:rPr>
                        <a:t> </a:t>
                      </a:r>
                    </a:p>
                  </a:txBody>
                  <a:tcPr marL="6375" marR="6375" marT="0" marB="6375"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EEF4FF"/>
                    </a:solidFill>
                  </a:tcPr>
                </a:tc>
                <a:tc>
                  <a:txBody>
                    <a:bodyPr/>
                    <a:lstStyle/>
                    <a:p>
                      <a:pPr algn="r"/>
                      <a:r>
                        <a:rPr lang="en-US" sz="600">
                          <a:solidFill>
                            <a:srgbClr val="333333"/>
                          </a:solidFill>
                          <a:effectLst/>
                          <a:latin typeface="Tahoma"/>
                        </a:rPr>
                        <a:t> </a:t>
                      </a:r>
                    </a:p>
                  </a:txBody>
                  <a:tcPr marL="6375" marR="6375" marT="0" marB="6375"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EEF4FF"/>
                    </a:solidFill>
                  </a:tcPr>
                </a:tc>
                <a:tc>
                  <a:txBody>
                    <a:bodyPr/>
                    <a:lstStyle/>
                    <a:p>
                      <a:pPr algn="r"/>
                      <a:r>
                        <a:rPr lang="en-US" sz="600">
                          <a:solidFill>
                            <a:srgbClr val="333333"/>
                          </a:solidFill>
                          <a:effectLst/>
                          <a:latin typeface="Tahoma"/>
                        </a:rPr>
                        <a:t> </a:t>
                      </a:r>
                    </a:p>
                  </a:txBody>
                  <a:tcPr marL="6375" marR="6375" marT="0" marB="6375"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EEF4FF"/>
                    </a:solidFill>
                  </a:tcPr>
                </a:tc>
                <a:tc>
                  <a:txBody>
                    <a:bodyPr/>
                    <a:lstStyle/>
                    <a:p>
                      <a:pPr algn="r"/>
                      <a:r>
                        <a:rPr lang="en-US" sz="600">
                          <a:solidFill>
                            <a:srgbClr val="333333"/>
                          </a:solidFill>
                          <a:effectLst/>
                          <a:latin typeface="Tahoma"/>
                        </a:rPr>
                        <a:t> </a:t>
                      </a:r>
                    </a:p>
                  </a:txBody>
                  <a:tcPr marL="6375" marR="6375" marT="0" marB="6375"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EEF4FF"/>
                    </a:solidFill>
                  </a:tcPr>
                </a:tc>
                <a:tc>
                  <a:txBody>
                    <a:bodyPr/>
                    <a:lstStyle/>
                    <a:p>
                      <a:pPr algn="r"/>
                      <a:r>
                        <a:rPr lang="en-US" sz="600">
                          <a:solidFill>
                            <a:srgbClr val="333333"/>
                          </a:solidFill>
                          <a:effectLst/>
                          <a:latin typeface="Tahoma"/>
                        </a:rPr>
                        <a:t> </a:t>
                      </a:r>
                    </a:p>
                  </a:txBody>
                  <a:tcPr marL="6375" marR="6375" marT="0" marB="6375"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EEF4FF"/>
                    </a:solidFill>
                  </a:tcPr>
                </a:tc>
                <a:tc>
                  <a:txBody>
                    <a:bodyPr/>
                    <a:lstStyle/>
                    <a:p>
                      <a:pPr algn="r"/>
                      <a:r>
                        <a:rPr lang="en-US" sz="600">
                          <a:solidFill>
                            <a:srgbClr val="333333"/>
                          </a:solidFill>
                          <a:effectLst/>
                          <a:latin typeface="Tahoma"/>
                        </a:rPr>
                        <a:t> </a:t>
                      </a:r>
                    </a:p>
                  </a:txBody>
                  <a:tcPr marL="6375" marR="6375" marT="0" marB="6375"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EEF4FF"/>
                    </a:solidFill>
                  </a:tcPr>
                </a:tc>
                <a:tc>
                  <a:txBody>
                    <a:bodyPr/>
                    <a:lstStyle/>
                    <a:p>
                      <a:pPr algn="r"/>
                      <a:r>
                        <a:rPr lang="en-US" sz="600">
                          <a:solidFill>
                            <a:srgbClr val="333333"/>
                          </a:solidFill>
                          <a:effectLst/>
                          <a:latin typeface="Tahoma"/>
                        </a:rPr>
                        <a:t>4,788.90</a:t>
                      </a:r>
                    </a:p>
                  </a:txBody>
                  <a:tcPr marL="6375" marR="6375" marT="0" marB="6375"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EEF4FF"/>
                    </a:solidFill>
                  </a:tcPr>
                </a:tc>
                <a:tc>
                  <a:txBody>
                    <a:bodyPr/>
                    <a:lstStyle/>
                    <a:p>
                      <a:pPr algn="r"/>
                      <a:r>
                        <a:rPr lang="en-US" sz="600">
                          <a:solidFill>
                            <a:srgbClr val="333333"/>
                          </a:solidFill>
                          <a:effectLst/>
                          <a:latin typeface="Tahoma"/>
                        </a:rPr>
                        <a:t>4,897.50</a:t>
                      </a:r>
                    </a:p>
                  </a:txBody>
                  <a:tcPr marL="6375" marR="6375" marT="0" marB="6375"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EEF4FF"/>
                    </a:solidFill>
                  </a:tcPr>
                </a:tc>
                <a:tc>
                  <a:txBody>
                    <a:bodyPr/>
                    <a:lstStyle/>
                    <a:p>
                      <a:pPr algn="r"/>
                      <a:r>
                        <a:rPr lang="en-US" sz="600">
                          <a:solidFill>
                            <a:srgbClr val="333333"/>
                          </a:solidFill>
                          <a:effectLst/>
                          <a:latin typeface="Tahoma"/>
                        </a:rPr>
                        <a:t>5,034.30</a:t>
                      </a:r>
                    </a:p>
                  </a:txBody>
                  <a:tcPr marL="6375" marR="6375" marT="0" marB="6375"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EEF4FF"/>
                    </a:solidFill>
                  </a:tcPr>
                </a:tc>
                <a:tc>
                  <a:txBody>
                    <a:bodyPr/>
                    <a:lstStyle/>
                    <a:p>
                      <a:pPr algn="r"/>
                      <a:r>
                        <a:rPr lang="en-US" sz="600">
                          <a:solidFill>
                            <a:srgbClr val="333333"/>
                          </a:solidFill>
                          <a:effectLst/>
                          <a:latin typeface="Tahoma"/>
                        </a:rPr>
                        <a:t>5,194.80</a:t>
                      </a:r>
                    </a:p>
                  </a:txBody>
                  <a:tcPr marL="6375" marR="6375" marT="0" marB="6375"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EEF4FF"/>
                    </a:solidFill>
                  </a:tcPr>
                </a:tc>
                <a:tc>
                  <a:txBody>
                    <a:bodyPr/>
                    <a:lstStyle/>
                    <a:p>
                      <a:pPr algn="r"/>
                      <a:r>
                        <a:rPr lang="en-US" sz="600">
                          <a:solidFill>
                            <a:srgbClr val="333333"/>
                          </a:solidFill>
                          <a:effectLst/>
                          <a:latin typeface="Tahoma"/>
                        </a:rPr>
                        <a:t>5,617.50</a:t>
                      </a:r>
                    </a:p>
                  </a:txBody>
                  <a:tcPr marL="6375" marR="6375" marT="0" marB="6375"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EEF4FF"/>
                    </a:solidFill>
                  </a:tcPr>
                </a:tc>
              </a:tr>
              <a:tr h="205674">
                <a:tc>
                  <a:txBody>
                    <a:bodyPr/>
                    <a:lstStyle/>
                    <a:p>
                      <a:pPr algn="l" fontAlgn="ctr"/>
                      <a:r>
                        <a:rPr lang="en-US" sz="600">
                          <a:solidFill>
                            <a:srgbClr val="333333"/>
                          </a:solidFill>
                          <a:effectLst/>
                          <a:latin typeface="Tahoma"/>
                        </a:rPr>
                        <a:t>E-8</a:t>
                      </a:r>
                    </a:p>
                  </a:txBody>
                  <a:tcPr marL="12751" marR="12751" marT="6375" marB="12751"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EEEEEE"/>
                    </a:solidFill>
                  </a:tcPr>
                </a:tc>
                <a:tc>
                  <a:txBody>
                    <a:bodyPr/>
                    <a:lstStyle/>
                    <a:p>
                      <a:pPr algn="r"/>
                      <a:r>
                        <a:rPr lang="en-US" sz="600">
                          <a:solidFill>
                            <a:srgbClr val="333333"/>
                          </a:solidFill>
                          <a:effectLst/>
                          <a:latin typeface="Tahoma"/>
                        </a:rPr>
                        <a:t> </a:t>
                      </a:r>
                    </a:p>
                  </a:txBody>
                  <a:tcPr marL="6375" marR="6375" marT="0" marB="6375"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FFFFF"/>
                    </a:solidFill>
                  </a:tcPr>
                </a:tc>
                <a:tc>
                  <a:txBody>
                    <a:bodyPr/>
                    <a:lstStyle/>
                    <a:p>
                      <a:pPr algn="r"/>
                      <a:r>
                        <a:rPr lang="en-US" sz="600">
                          <a:solidFill>
                            <a:srgbClr val="333333"/>
                          </a:solidFill>
                          <a:effectLst/>
                          <a:latin typeface="Tahoma"/>
                        </a:rPr>
                        <a:t> </a:t>
                      </a:r>
                    </a:p>
                  </a:txBody>
                  <a:tcPr marL="6375" marR="6375" marT="0" marB="6375"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FFFFF"/>
                    </a:solidFill>
                  </a:tcPr>
                </a:tc>
                <a:tc>
                  <a:txBody>
                    <a:bodyPr/>
                    <a:lstStyle/>
                    <a:p>
                      <a:pPr algn="r"/>
                      <a:r>
                        <a:rPr lang="en-US" sz="600">
                          <a:solidFill>
                            <a:srgbClr val="333333"/>
                          </a:solidFill>
                          <a:effectLst/>
                          <a:latin typeface="Tahoma"/>
                        </a:rPr>
                        <a:t> </a:t>
                      </a:r>
                    </a:p>
                  </a:txBody>
                  <a:tcPr marL="6375" marR="6375" marT="0" marB="6375"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FFFFF"/>
                    </a:solidFill>
                  </a:tcPr>
                </a:tc>
                <a:tc>
                  <a:txBody>
                    <a:bodyPr/>
                    <a:lstStyle/>
                    <a:p>
                      <a:pPr algn="r"/>
                      <a:r>
                        <a:rPr lang="en-US" sz="600">
                          <a:solidFill>
                            <a:srgbClr val="333333"/>
                          </a:solidFill>
                          <a:effectLst/>
                          <a:latin typeface="Tahoma"/>
                        </a:rPr>
                        <a:t> </a:t>
                      </a:r>
                    </a:p>
                  </a:txBody>
                  <a:tcPr marL="6375" marR="6375" marT="0" marB="6375"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FFFFF"/>
                    </a:solidFill>
                  </a:tcPr>
                </a:tc>
                <a:tc>
                  <a:txBody>
                    <a:bodyPr/>
                    <a:lstStyle/>
                    <a:p>
                      <a:pPr algn="r"/>
                      <a:r>
                        <a:rPr lang="en-US" sz="600">
                          <a:solidFill>
                            <a:srgbClr val="333333"/>
                          </a:solidFill>
                          <a:effectLst/>
                          <a:latin typeface="Tahoma"/>
                        </a:rPr>
                        <a:t> </a:t>
                      </a:r>
                    </a:p>
                  </a:txBody>
                  <a:tcPr marL="6375" marR="6375" marT="0" marB="6375"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FFFFF"/>
                    </a:solidFill>
                  </a:tcPr>
                </a:tc>
                <a:tc>
                  <a:txBody>
                    <a:bodyPr/>
                    <a:lstStyle/>
                    <a:p>
                      <a:pPr algn="r"/>
                      <a:r>
                        <a:rPr lang="en-US" sz="600">
                          <a:solidFill>
                            <a:srgbClr val="333333"/>
                          </a:solidFill>
                          <a:effectLst/>
                          <a:latin typeface="Tahoma"/>
                        </a:rPr>
                        <a:t>3,920.10</a:t>
                      </a:r>
                    </a:p>
                  </a:txBody>
                  <a:tcPr marL="6375" marR="6375" marT="0" marB="6375"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FFFFF"/>
                    </a:solidFill>
                  </a:tcPr>
                </a:tc>
                <a:tc>
                  <a:txBody>
                    <a:bodyPr/>
                    <a:lstStyle/>
                    <a:p>
                      <a:pPr algn="r"/>
                      <a:r>
                        <a:rPr lang="en-US" sz="600">
                          <a:solidFill>
                            <a:srgbClr val="333333"/>
                          </a:solidFill>
                          <a:effectLst/>
                          <a:latin typeface="Tahoma"/>
                        </a:rPr>
                        <a:t>4,093.50</a:t>
                      </a:r>
                    </a:p>
                  </a:txBody>
                  <a:tcPr marL="6375" marR="6375" marT="0" marB="6375"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FFFFF"/>
                    </a:solidFill>
                  </a:tcPr>
                </a:tc>
                <a:tc>
                  <a:txBody>
                    <a:bodyPr/>
                    <a:lstStyle/>
                    <a:p>
                      <a:pPr algn="r"/>
                      <a:r>
                        <a:rPr lang="en-US" sz="600">
                          <a:solidFill>
                            <a:srgbClr val="333333"/>
                          </a:solidFill>
                          <a:effectLst/>
                          <a:latin typeface="Tahoma"/>
                        </a:rPr>
                        <a:t>4,200.90</a:t>
                      </a:r>
                    </a:p>
                  </a:txBody>
                  <a:tcPr marL="6375" marR="6375" marT="0" marB="6375"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FFFFF"/>
                    </a:solidFill>
                  </a:tcPr>
                </a:tc>
                <a:tc>
                  <a:txBody>
                    <a:bodyPr/>
                    <a:lstStyle/>
                    <a:p>
                      <a:pPr algn="r"/>
                      <a:r>
                        <a:rPr lang="en-US" sz="600">
                          <a:solidFill>
                            <a:srgbClr val="333333"/>
                          </a:solidFill>
                          <a:effectLst/>
                          <a:latin typeface="Tahoma"/>
                        </a:rPr>
                        <a:t>4,329.60</a:t>
                      </a:r>
                    </a:p>
                  </a:txBody>
                  <a:tcPr marL="6375" marR="6375" marT="0" marB="6375"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FFFFF"/>
                    </a:solidFill>
                  </a:tcPr>
                </a:tc>
                <a:tc>
                  <a:txBody>
                    <a:bodyPr/>
                    <a:lstStyle/>
                    <a:p>
                      <a:pPr algn="r"/>
                      <a:r>
                        <a:rPr lang="en-US" sz="600">
                          <a:solidFill>
                            <a:srgbClr val="333333"/>
                          </a:solidFill>
                          <a:effectLst/>
                          <a:latin typeface="Tahoma"/>
                        </a:rPr>
                        <a:t>4,469.10</a:t>
                      </a:r>
                    </a:p>
                  </a:txBody>
                  <a:tcPr marL="6375" marR="6375" marT="0" marB="6375"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FFFFF"/>
                    </a:solidFill>
                  </a:tcPr>
                </a:tc>
                <a:tc>
                  <a:txBody>
                    <a:bodyPr/>
                    <a:lstStyle/>
                    <a:p>
                      <a:pPr algn="r"/>
                      <a:r>
                        <a:rPr lang="en-US" sz="600">
                          <a:solidFill>
                            <a:srgbClr val="333333"/>
                          </a:solidFill>
                          <a:effectLst/>
                          <a:latin typeface="Tahoma"/>
                        </a:rPr>
                        <a:t>4,847.70</a:t>
                      </a:r>
                    </a:p>
                  </a:txBody>
                  <a:tcPr marL="6375" marR="6375" marT="0" marB="6375"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FFFFF"/>
                    </a:solidFill>
                  </a:tcPr>
                </a:tc>
              </a:tr>
              <a:tr h="205674">
                <a:tc>
                  <a:txBody>
                    <a:bodyPr/>
                    <a:lstStyle/>
                    <a:p>
                      <a:pPr algn="l" fontAlgn="ctr"/>
                      <a:r>
                        <a:rPr lang="en-US" sz="600">
                          <a:solidFill>
                            <a:srgbClr val="333333"/>
                          </a:solidFill>
                          <a:effectLst/>
                          <a:latin typeface="Tahoma"/>
                        </a:rPr>
                        <a:t>E-7</a:t>
                      </a:r>
                    </a:p>
                  </a:txBody>
                  <a:tcPr marL="12751" marR="12751" marT="6375" marB="12751"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DBEAFF"/>
                    </a:solidFill>
                  </a:tcPr>
                </a:tc>
                <a:tc>
                  <a:txBody>
                    <a:bodyPr/>
                    <a:lstStyle/>
                    <a:p>
                      <a:pPr algn="r"/>
                      <a:r>
                        <a:rPr lang="en-US" sz="600">
                          <a:solidFill>
                            <a:srgbClr val="333333"/>
                          </a:solidFill>
                          <a:effectLst/>
                          <a:latin typeface="Tahoma"/>
                        </a:rPr>
                        <a:t>2,725.20</a:t>
                      </a:r>
                    </a:p>
                  </a:txBody>
                  <a:tcPr marL="6375" marR="6375" marT="0" marB="6375"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EEF4FF"/>
                    </a:solidFill>
                  </a:tcPr>
                </a:tc>
                <a:tc>
                  <a:txBody>
                    <a:bodyPr/>
                    <a:lstStyle/>
                    <a:p>
                      <a:pPr algn="r"/>
                      <a:r>
                        <a:rPr lang="en-US" sz="600">
                          <a:solidFill>
                            <a:srgbClr val="333333"/>
                          </a:solidFill>
                          <a:effectLst/>
                          <a:latin typeface="Tahoma"/>
                        </a:rPr>
                        <a:t>2,974.50</a:t>
                      </a:r>
                    </a:p>
                  </a:txBody>
                  <a:tcPr marL="6375" marR="6375" marT="0" marB="6375"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EEF4FF"/>
                    </a:solidFill>
                  </a:tcPr>
                </a:tc>
                <a:tc>
                  <a:txBody>
                    <a:bodyPr/>
                    <a:lstStyle/>
                    <a:p>
                      <a:pPr algn="r"/>
                      <a:r>
                        <a:rPr lang="en-US" sz="600">
                          <a:solidFill>
                            <a:srgbClr val="333333"/>
                          </a:solidFill>
                          <a:effectLst/>
                          <a:latin typeface="Tahoma"/>
                        </a:rPr>
                        <a:t>3,088.20</a:t>
                      </a:r>
                    </a:p>
                  </a:txBody>
                  <a:tcPr marL="6375" marR="6375" marT="0" marB="6375"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EEF4FF"/>
                    </a:solidFill>
                  </a:tcPr>
                </a:tc>
                <a:tc>
                  <a:txBody>
                    <a:bodyPr/>
                    <a:lstStyle/>
                    <a:p>
                      <a:pPr algn="r"/>
                      <a:r>
                        <a:rPr lang="en-US" sz="600">
                          <a:solidFill>
                            <a:srgbClr val="333333"/>
                          </a:solidFill>
                          <a:effectLst/>
                          <a:latin typeface="Tahoma"/>
                        </a:rPr>
                        <a:t>3,239.10</a:t>
                      </a:r>
                    </a:p>
                  </a:txBody>
                  <a:tcPr marL="6375" marR="6375" marT="0" marB="6375"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EEF4FF"/>
                    </a:solidFill>
                  </a:tcPr>
                </a:tc>
                <a:tc>
                  <a:txBody>
                    <a:bodyPr/>
                    <a:lstStyle/>
                    <a:p>
                      <a:pPr algn="r"/>
                      <a:r>
                        <a:rPr lang="en-US" sz="600">
                          <a:solidFill>
                            <a:srgbClr val="333333"/>
                          </a:solidFill>
                          <a:effectLst/>
                          <a:latin typeface="Tahoma"/>
                        </a:rPr>
                        <a:t>3,357.00</a:t>
                      </a:r>
                    </a:p>
                  </a:txBody>
                  <a:tcPr marL="6375" marR="6375" marT="0" marB="6375"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EEF4FF"/>
                    </a:solidFill>
                  </a:tcPr>
                </a:tc>
                <a:tc>
                  <a:txBody>
                    <a:bodyPr/>
                    <a:lstStyle/>
                    <a:p>
                      <a:pPr algn="r"/>
                      <a:r>
                        <a:rPr lang="en-US" sz="600">
                          <a:solidFill>
                            <a:srgbClr val="333333"/>
                          </a:solidFill>
                          <a:effectLst/>
                          <a:latin typeface="Tahoma"/>
                        </a:rPr>
                        <a:t>3,559.20</a:t>
                      </a:r>
                    </a:p>
                  </a:txBody>
                  <a:tcPr marL="6375" marR="6375" marT="0" marB="6375"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EEF4FF"/>
                    </a:solidFill>
                  </a:tcPr>
                </a:tc>
                <a:tc>
                  <a:txBody>
                    <a:bodyPr/>
                    <a:lstStyle/>
                    <a:p>
                      <a:pPr algn="r"/>
                      <a:r>
                        <a:rPr lang="en-US" sz="600">
                          <a:solidFill>
                            <a:srgbClr val="333333"/>
                          </a:solidFill>
                          <a:effectLst/>
                          <a:latin typeface="Tahoma"/>
                        </a:rPr>
                        <a:t>3,673.20</a:t>
                      </a:r>
                    </a:p>
                  </a:txBody>
                  <a:tcPr marL="6375" marR="6375" marT="0" marB="6375"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EEF4FF"/>
                    </a:solidFill>
                  </a:tcPr>
                </a:tc>
                <a:tc>
                  <a:txBody>
                    <a:bodyPr/>
                    <a:lstStyle/>
                    <a:p>
                      <a:pPr algn="r"/>
                      <a:r>
                        <a:rPr lang="en-US" sz="600">
                          <a:solidFill>
                            <a:srgbClr val="333333"/>
                          </a:solidFill>
                          <a:effectLst/>
                          <a:latin typeface="Tahoma"/>
                        </a:rPr>
                        <a:t>3,875.70</a:t>
                      </a:r>
                    </a:p>
                  </a:txBody>
                  <a:tcPr marL="6375" marR="6375" marT="0" marB="6375"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EEF4FF"/>
                    </a:solidFill>
                  </a:tcPr>
                </a:tc>
                <a:tc>
                  <a:txBody>
                    <a:bodyPr/>
                    <a:lstStyle/>
                    <a:p>
                      <a:pPr algn="r"/>
                      <a:r>
                        <a:rPr lang="en-US" sz="600">
                          <a:solidFill>
                            <a:srgbClr val="333333"/>
                          </a:solidFill>
                          <a:effectLst/>
                          <a:latin typeface="Tahoma"/>
                        </a:rPr>
                        <a:t>4,043.70</a:t>
                      </a:r>
                    </a:p>
                  </a:txBody>
                  <a:tcPr marL="6375" marR="6375" marT="0" marB="6375"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EEF4FF"/>
                    </a:solidFill>
                  </a:tcPr>
                </a:tc>
                <a:tc>
                  <a:txBody>
                    <a:bodyPr/>
                    <a:lstStyle/>
                    <a:p>
                      <a:pPr algn="r"/>
                      <a:r>
                        <a:rPr lang="en-US" sz="600">
                          <a:solidFill>
                            <a:srgbClr val="333333"/>
                          </a:solidFill>
                          <a:effectLst/>
                          <a:latin typeface="Tahoma"/>
                        </a:rPr>
                        <a:t>4,158.60</a:t>
                      </a:r>
                    </a:p>
                  </a:txBody>
                  <a:tcPr marL="6375" marR="6375" marT="0" marB="6375"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EEF4FF"/>
                    </a:solidFill>
                  </a:tcPr>
                </a:tc>
                <a:tc>
                  <a:txBody>
                    <a:bodyPr/>
                    <a:lstStyle/>
                    <a:p>
                      <a:pPr algn="r"/>
                      <a:r>
                        <a:rPr lang="en-US" sz="600">
                          <a:solidFill>
                            <a:srgbClr val="333333"/>
                          </a:solidFill>
                          <a:effectLst/>
                          <a:latin typeface="Tahoma"/>
                        </a:rPr>
                        <a:t>4,328.40</a:t>
                      </a:r>
                    </a:p>
                  </a:txBody>
                  <a:tcPr marL="6375" marR="6375" marT="0" marB="6375"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EEF4FF"/>
                    </a:solidFill>
                  </a:tcPr>
                </a:tc>
              </a:tr>
              <a:tr h="205674">
                <a:tc>
                  <a:txBody>
                    <a:bodyPr/>
                    <a:lstStyle/>
                    <a:p>
                      <a:pPr algn="l" fontAlgn="ctr"/>
                      <a:r>
                        <a:rPr lang="en-US" sz="600">
                          <a:solidFill>
                            <a:srgbClr val="333333"/>
                          </a:solidFill>
                          <a:effectLst/>
                          <a:latin typeface="Tahoma"/>
                        </a:rPr>
                        <a:t>E-6</a:t>
                      </a:r>
                    </a:p>
                  </a:txBody>
                  <a:tcPr marL="12751" marR="12751" marT="6375" marB="12751"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EEEEEE"/>
                    </a:solidFill>
                  </a:tcPr>
                </a:tc>
                <a:tc>
                  <a:txBody>
                    <a:bodyPr/>
                    <a:lstStyle/>
                    <a:p>
                      <a:pPr algn="r"/>
                      <a:r>
                        <a:rPr lang="en-US" sz="600">
                          <a:solidFill>
                            <a:srgbClr val="333333"/>
                          </a:solidFill>
                          <a:effectLst/>
                          <a:latin typeface="Tahoma"/>
                        </a:rPr>
                        <a:t>2,357.10</a:t>
                      </a:r>
                    </a:p>
                  </a:txBody>
                  <a:tcPr marL="6375" marR="6375" marT="0" marB="6375"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FFFFF"/>
                    </a:solidFill>
                  </a:tcPr>
                </a:tc>
                <a:tc>
                  <a:txBody>
                    <a:bodyPr/>
                    <a:lstStyle/>
                    <a:p>
                      <a:pPr algn="r"/>
                      <a:r>
                        <a:rPr lang="en-US" sz="600">
                          <a:solidFill>
                            <a:srgbClr val="333333"/>
                          </a:solidFill>
                          <a:effectLst/>
                          <a:latin typeface="Tahoma"/>
                        </a:rPr>
                        <a:t>2,593.80</a:t>
                      </a:r>
                    </a:p>
                  </a:txBody>
                  <a:tcPr marL="6375" marR="6375" marT="0" marB="6375"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FFFFF"/>
                    </a:solidFill>
                  </a:tcPr>
                </a:tc>
                <a:tc>
                  <a:txBody>
                    <a:bodyPr/>
                    <a:lstStyle/>
                    <a:p>
                      <a:pPr algn="r"/>
                      <a:r>
                        <a:rPr lang="en-US" sz="600">
                          <a:solidFill>
                            <a:srgbClr val="333333"/>
                          </a:solidFill>
                          <a:effectLst/>
                          <a:latin typeface="Tahoma"/>
                        </a:rPr>
                        <a:t>2,708.10</a:t>
                      </a:r>
                    </a:p>
                  </a:txBody>
                  <a:tcPr marL="6375" marR="6375" marT="0" marB="6375"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FFFFF"/>
                    </a:solidFill>
                  </a:tcPr>
                </a:tc>
                <a:tc>
                  <a:txBody>
                    <a:bodyPr/>
                    <a:lstStyle/>
                    <a:p>
                      <a:pPr algn="r"/>
                      <a:r>
                        <a:rPr lang="en-US" sz="600">
                          <a:solidFill>
                            <a:srgbClr val="333333"/>
                          </a:solidFill>
                          <a:effectLst/>
                          <a:latin typeface="Tahoma"/>
                        </a:rPr>
                        <a:t>2,819.40</a:t>
                      </a:r>
                    </a:p>
                  </a:txBody>
                  <a:tcPr marL="6375" marR="6375" marT="0" marB="6375"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FFFFF"/>
                    </a:solidFill>
                  </a:tcPr>
                </a:tc>
                <a:tc>
                  <a:txBody>
                    <a:bodyPr/>
                    <a:lstStyle/>
                    <a:p>
                      <a:pPr algn="r"/>
                      <a:r>
                        <a:rPr lang="en-US" sz="600">
                          <a:solidFill>
                            <a:srgbClr val="333333"/>
                          </a:solidFill>
                          <a:effectLst/>
                          <a:latin typeface="Tahoma"/>
                        </a:rPr>
                        <a:t>2,935.50</a:t>
                      </a:r>
                    </a:p>
                  </a:txBody>
                  <a:tcPr marL="6375" marR="6375" marT="0" marB="6375"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FFFFF"/>
                    </a:solidFill>
                  </a:tcPr>
                </a:tc>
                <a:tc>
                  <a:txBody>
                    <a:bodyPr/>
                    <a:lstStyle/>
                    <a:p>
                      <a:pPr algn="r"/>
                      <a:r>
                        <a:rPr lang="en-US" sz="600">
                          <a:solidFill>
                            <a:srgbClr val="333333"/>
                          </a:solidFill>
                          <a:effectLst/>
                          <a:latin typeface="Tahoma"/>
                        </a:rPr>
                        <a:t>3,196.50</a:t>
                      </a:r>
                    </a:p>
                  </a:txBody>
                  <a:tcPr marL="6375" marR="6375" marT="0" marB="6375"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FFFFF"/>
                    </a:solidFill>
                  </a:tcPr>
                </a:tc>
                <a:tc>
                  <a:txBody>
                    <a:bodyPr/>
                    <a:lstStyle/>
                    <a:p>
                      <a:pPr algn="r"/>
                      <a:r>
                        <a:rPr lang="en-US" sz="600">
                          <a:solidFill>
                            <a:srgbClr val="333333"/>
                          </a:solidFill>
                          <a:effectLst/>
                          <a:latin typeface="Tahoma"/>
                        </a:rPr>
                        <a:t>3,298.50</a:t>
                      </a:r>
                    </a:p>
                  </a:txBody>
                  <a:tcPr marL="6375" marR="6375" marT="0" marB="6375"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FFFFF"/>
                    </a:solidFill>
                  </a:tcPr>
                </a:tc>
                <a:tc>
                  <a:txBody>
                    <a:bodyPr/>
                    <a:lstStyle/>
                    <a:p>
                      <a:pPr algn="r"/>
                      <a:r>
                        <a:rPr lang="en-US" sz="600">
                          <a:solidFill>
                            <a:srgbClr val="333333"/>
                          </a:solidFill>
                          <a:effectLst/>
                          <a:latin typeface="Tahoma"/>
                        </a:rPr>
                        <a:t>3,495.30</a:t>
                      </a:r>
                    </a:p>
                  </a:txBody>
                  <a:tcPr marL="6375" marR="6375" marT="0" marB="6375"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FFFFF"/>
                    </a:solidFill>
                  </a:tcPr>
                </a:tc>
                <a:tc>
                  <a:txBody>
                    <a:bodyPr/>
                    <a:lstStyle/>
                    <a:p>
                      <a:pPr algn="r"/>
                      <a:r>
                        <a:rPr lang="en-US" sz="600">
                          <a:solidFill>
                            <a:srgbClr val="333333"/>
                          </a:solidFill>
                          <a:effectLst/>
                          <a:latin typeface="Tahoma"/>
                        </a:rPr>
                        <a:t>3,555.60</a:t>
                      </a:r>
                    </a:p>
                  </a:txBody>
                  <a:tcPr marL="6375" marR="6375" marT="0" marB="6375"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FFFFF"/>
                    </a:solidFill>
                  </a:tcPr>
                </a:tc>
                <a:tc>
                  <a:txBody>
                    <a:bodyPr/>
                    <a:lstStyle/>
                    <a:p>
                      <a:pPr algn="r"/>
                      <a:r>
                        <a:rPr lang="en-US" sz="600">
                          <a:solidFill>
                            <a:srgbClr val="333333"/>
                          </a:solidFill>
                          <a:effectLst/>
                          <a:latin typeface="Tahoma"/>
                        </a:rPr>
                        <a:t>3,599.70</a:t>
                      </a:r>
                    </a:p>
                  </a:txBody>
                  <a:tcPr marL="6375" marR="6375" marT="0" marB="6375"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FFFFF"/>
                    </a:solidFill>
                  </a:tcPr>
                </a:tc>
                <a:tc>
                  <a:txBody>
                    <a:bodyPr/>
                    <a:lstStyle/>
                    <a:p>
                      <a:pPr algn="r"/>
                      <a:r>
                        <a:rPr lang="en-US" sz="600">
                          <a:solidFill>
                            <a:srgbClr val="333333"/>
                          </a:solidFill>
                          <a:effectLst/>
                          <a:latin typeface="Tahoma"/>
                        </a:rPr>
                        <a:t>3,650.70</a:t>
                      </a:r>
                    </a:p>
                  </a:txBody>
                  <a:tcPr marL="6375" marR="6375" marT="0" marB="6375"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FFFFF"/>
                    </a:solidFill>
                  </a:tcPr>
                </a:tc>
              </a:tr>
              <a:tr h="205674">
                <a:tc>
                  <a:txBody>
                    <a:bodyPr/>
                    <a:lstStyle/>
                    <a:p>
                      <a:pPr algn="l" fontAlgn="ctr"/>
                      <a:r>
                        <a:rPr lang="en-US" sz="600">
                          <a:solidFill>
                            <a:srgbClr val="333333"/>
                          </a:solidFill>
                          <a:effectLst/>
                          <a:latin typeface="Tahoma"/>
                        </a:rPr>
                        <a:t>E-5</a:t>
                      </a:r>
                    </a:p>
                  </a:txBody>
                  <a:tcPr marL="12751" marR="12751" marT="6375" marB="12751"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DBEAFF"/>
                    </a:solidFill>
                  </a:tcPr>
                </a:tc>
                <a:tc>
                  <a:txBody>
                    <a:bodyPr/>
                    <a:lstStyle/>
                    <a:p>
                      <a:pPr algn="r"/>
                      <a:r>
                        <a:rPr lang="en-US" sz="600">
                          <a:solidFill>
                            <a:srgbClr val="333333"/>
                          </a:solidFill>
                          <a:effectLst/>
                          <a:latin typeface="Tahoma"/>
                        </a:rPr>
                        <a:t>2,159.40</a:t>
                      </a:r>
                    </a:p>
                  </a:txBody>
                  <a:tcPr marL="6375" marR="6375" marT="0" marB="6375"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EEF4FF"/>
                    </a:solidFill>
                  </a:tcPr>
                </a:tc>
                <a:tc>
                  <a:txBody>
                    <a:bodyPr/>
                    <a:lstStyle/>
                    <a:p>
                      <a:pPr algn="r"/>
                      <a:r>
                        <a:rPr lang="en-US" sz="600">
                          <a:solidFill>
                            <a:srgbClr val="333333"/>
                          </a:solidFill>
                          <a:effectLst/>
                          <a:latin typeface="Tahoma"/>
                        </a:rPr>
                        <a:t>2,304.30</a:t>
                      </a:r>
                    </a:p>
                  </a:txBody>
                  <a:tcPr marL="6375" marR="6375" marT="0" marB="6375"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EEF4FF"/>
                    </a:solidFill>
                  </a:tcPr>
                </a:tc>
                <a:tc>
                  <a:txBody>
                    <a:bodyPr/>
                    <a:lstStyle/>
                    <a:p>
                      <a:pPr algn="r"/>
                      <a:r>
                        <a:rPr lang="en-US" sz="600">
                          <a:solidFill>
                            <a:srgbClr val="333333"/>
                          </a:solidFill>
                          <a:effectLst/>
                          <a:latin typeface="Tahoma"/>
                        </a:rPr>
                        <a:t>2,415.90</a:t>
                      </a:r>
                    </a:p>
                  </a:txBody>
                  <a:tcPr marL="6375" marR="6375" marT="0" marB="6375"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EEF4FF"/>
                    </a:solidFill>
                  </a:tcPr>
                </a:tc>
                <a:tc>
                  <a:txBody>
                    <a:bodyPr/>
                    <a:lstStyle/>
                    <a:p>
                      <a:pPr algn="r"/>
                      <a:r>
                        <a:rPr lang="en-US" sz="600">
                          <a:solidFill>
                            <a:srgbClr val="333333"/>
                          </a:solidFill>
                          <a:effectLst/>
                          <a:latin typeface="Tahoma"/>
                        </a:rPr>
                        <a:t>2,529.90</a:t>
                      </a:r>
                    </a:p>
                  </a:txBody>
                  <a:tcPr marL="6375" marR="6375" marT="0" marB="6375"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EEF4FF"/>
                    </a:solidFill>
                  </a:tcPr>
                </a:tc>
                <a:tc>
                  <a:txBody>
                    <a:bodyPr/>
                    <a:lstStyle/>
                    <a:p>
                      <a:pPr algn="r"/>
                      <a:r>
                        <a:rPr lang="en-US" sz="600">
                          <a:solidFill>
                            <a:srgbClr val="333333"/>
                          </a:solidFill>
                          <a:effectLst/>
                          <a:latin typeface="Tahoma"/>
                        </a:rPr>
                        <a:t>2,707.50</a:t>
                      </a:r>
                    </a:p>
                  </a:txBody>
                  <a:tcPr marL="6375" marR="6375" marT="0" marB="6375"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EEF4FF"/>
                    </a:solidFill>
                  </a:tcPr>
                </a:tc>
                <a:tc>
                  <a:txBody>
                    <a:bodyPr/>
                    <a:lstStyle/>
                    <a:p>
                      <a:pPr algn="r"/>
                      <a:r>
                        <a:rPr lang="en-US" sz="600">
                          <a:solidFill>
                            <a:srgbClr val="333333"/>
                          </a:solidFill>
                          <a:effectLst/>
                          <a:latin typeface="Tahoma"/>
                        </a:rPr>
                        <a:t>2,893.50</a:t>
                      </a:r>
                    </a:p>
                  </a:txBody>
                  <a:tcPr marL="6375" marR="6375" marT="0" marB="6375"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EEF4FF"/>
                    </a:solidFill>
                  </a:tcPr>
                </a:tc>
                <a:tc>
                  <a:txBody>
                    <a:bodyPr/>
                    <a:lstStyle/>
                    <a:p>
                      <a:pPr algn="r"/>
                      <a:r>
                        <a:rPr lang="en-US" sz="600">
                          <a:solidFill>
                            <a:srgbClr val="333333"/>
                          </a:solidFill>
                          <a:effectLst/>
                          <a:latin typeface="Tahoma"/>
                        </a:rPr>
                        <a:t>3,045.60</a:t>
                      </a:r>
                    </a:p>
                  </a:txBody>
                  <a:tcPr marL="6375" marR="6375" marT="0" marB="6375"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EEF4FF"/>
                    </a:solidFill>
                  </a:tcPr>
                </a:tc>
                <a:tc>
                  <a:txBody>
                    <a:bodyPr/>
                    <a:lstStyle/>
                    <a:p>
                      <a:pPr algn="r"/>
                      <a:r>
                        <a:rPr lang="en-US" sz="600">
                          <a:solidFill>
                            <a:srgbClr val="333333"/>
                          </a:solidFill>
                          <a:effectLst/>
                          <a:latin typeface="Tahoma"/>
                        </a:rPr>
                        <a:t>3,064.20</a:t>
                      </a:r>
                    </a:p>
                  </a:txBody>
                  <a:tcPr marL="6375" marR="6375" marT="0" marB="6375"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EEF4FF"/>
                    </a:solidFill>
                  </a:tcPr>
                </a:tc>
                <a:tc>
                  <a:txBody>
                    <a:bodyPr/>
                    <a:lstStyle/>
                    <a:p>
                      <a:pPr algn="r"/>
                      <a:r>
                        <a:rPr lang="en-US" sz="600">
                          <a:solidFill>
                            <a:srgbClr val="333333"/>
                          </a:solidFill>
                          <a:effectLst/>
                          <a:latin typeface="Tahoma"/>
                        </a:rPr>
                        <a:t>3,064.20</a:t>
                      </a:r>
                    </a:p>
                  </a:txBody>
                  <a:tcPr marL="6375" marR="6375" marT="0" marB="6375"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EEF4FF"/>
                    </a:solidFill>
                  </a:tcPr>
                </a:tc>
                <a:tc>
                  <a:txBody>
                    <a:bodyPr/>
                    <a:lstStyle/>
                    <a:p>
                      <a:pPr algn="r"/>
                      <a:r>
                        <a:rPr lang="en-US" sz="600">
                          <a:solidFill>
                            <a:srgbClr val="333333"/>
                          </a:solidFill>
                          <a:effectLst/>
                          <a:latin typeface="Tahoma"/>
                        </a:rPr>
                        <a:t>3,064.20</a:t>
                      </a:r>
                    </a:p>
                  </a:txBody>
                  <a:tcPr marL="6375" marR="6375" marT="0" marB="6375"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EEF4FF"/>
                    </a:solidFill>
                  </a:tcPr>
                </a:tc>
                <a:tc>
                  <a:txBody>
                    <a:bodyPr/>
                    <a:lstStyle/>
                    <a:p>
                      <a:pPr algn="r"/>
                      <a:r>
                        <a:rPr lang="en-US" sz="600">
                          <a:solidFill>
                            <a:srgbClr val="333333"/>
                          </a:solidFill>
                          <a:effectLst/>
                          <a:latin typeface="Tahoma"/>
                        </a:rPr>
                        <a:t>3,064.20</a:t>
                      </a:r>
                    </a:p>
                  </a:txBody>
                  <a:tcPr marL="6375" marR="6375" marT="0" marB="6375"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EEF4FF"/>
                    </a:solidFill>
                  </a:tcPr>
                </a:tc>
              </a:tr>
              <a:tr h="205674">
                <a:tc>
                  <a:txBody>
                    <a:bodyPr/>
                    <a:lstStyle/>
                    <a:p>
                      <a:pPr algn="l" fontAlgn="ctr"/>
                      <a:r>
                        <a:rPr lang="en-US" sz="600">
                          <a:solidFill>
                            <a:srgbClr val="333333"/>
                          </a:solidFill>
                          <a:effectLst/>
                          <a:latin typeface="Tahoma"/>
                        </a:rPr>
                        <a:t>E-4</a:t>
                      </a:r>
                    </a:p>
                  </a:txBody>
                  <a:tcPr marL="12751" marR="12751" marT="6375" marB="12751"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EEEEEE"/>
                    </a:solidFill>
                  </a:tcPr>
                </a:tc>
                <a:tc>
                  <a:txBody>
                    <a:bodyPr/>
                    <a:lstStyle/>
                    <a:p>
                      <a:pPr algn="r"/>
                      <a:r>
                        <a:rPr lang="en-US" sz="600">
                          <a:solidFill>
                            <a:srgbClr val="333333"/>
                          </a:solidFill>
                          <a:effectLst/>
                          <a:latin typeface="Tahoma"/>
                        </a:rPr>
                        <a:t>1,979.70</a:t>
                      </a:r>
                    </a:p>
                  </a:txBody>
                  <a:tcPr marL="6375" marR="6375" marT="0" marB="6375"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FFFFF"/>
                    </a:solidFill>
                  </a:tcPr>
                </a:tc>
                <a:tc>
                  <a:txBody>
                    <a:bodyPr/>
                    <a:lstStyle/>
                    <a:p>
                      <a:pPr algn="r"/>
                      <a:r>
                        <a:rPr lang="en-US" sz="600">
                          <a:solidFill>
                            <a:srgbClr val="333333"/>
                          </a:solidFill>
                          <a:effectLst/>
                          <a:latin typeface="Tahoma"/>
                        </a:rPr>
                        <a:t>2,081.10</a:t>
                      </a:r>
                    </a:p>
                  </a:txBody>
                  <a:tcPr marL="6375" marR="6375" marT="0" marB="6375"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FFFFF"/>
                    </a:solidFill>
                  </a:tcPr>
                </a:tc>
                <a:tc>
                  <a:txBody>
                    <a:bodyPr/>
                    <a:lstStyle/>
                    <a:p>
                      <a:pPr algn="r"/>
                      <a:r>
                        <a:rPr lang="en-US" sz="600">
                          <a:solidFill>
                            <a:srgbClr val="333333"/>
                          </a:solidFill>
                          <a:effectLst/>
                          <a:latin typeface="Tahoma"/>
                        </a:rPr>
                        <a:t>2,193.90</a:t>
                      </a:r>
                    </a:p>
                  </a:txBody>
                  <a:tcPr marL="6375" marR="6375" marT="0" marB="6375"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FFFFF"/>
                    </a:solidFill>
                  </a:tcPr>
                </a:tc>
                <a:tc>
                  <a:txBody>
                    <a:bodyPr/>
                    <a:lstStyle/>
                    <a:p>
                      <a:pPr algn="r"/>
                      <a:r>
                        <a:rPr lang="en-US" sz="600">
                          <a:solidFill>
                            <a:srgbClr val="333333"/>
                          </a:solidFill>
                          <a:effectLst/>
                          <a:latin typeface="Tahoma"/>
                        </a:rPr>
                        <a:t>2,304.90</a:t>
                      </a:r>
                    </a:p>
                  </a:txBody>
                  <a:tcPr marL="6375" marR="6375" marT="0" marB="6375"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FFFFF"/>
                    </a:solidFill>
                  </a:tcPr>
                </a:tc>
                <a:tc>
                  <a:txBody>
                    <a:bodyPr/>
                    <a:lstStyle/>
                    <a:p>
                      <a:pPr algn="r"/>
                      <a:r>
                        <a:rPr lang="en-US" sz="600">
                          <a:solidFill>
                            <a:srgbClr val="333333"/>
                          </a:solidFill>
                          <a:effectLst/>
                          <a:latin typeface="Tahoma"/>
                        </a:rPr>
                        <a:t>2,403.30</a:t>
                      </a:r>
                    </a:p>
                  </a:txBody>
                  <a:tcPr marL="6375" marR="6375" marT="0" marB="6375"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FFFFF"/>
                    </a:solidFill>
                  </a:tcPr>
                </a:tc>
                <a:tc>
                  <a:txBody>
                    <a:bodyPr/>
                    <a:lstStyle/>
                    <a:p>
                      <a:pPr algn="r"/>
                      <a:r>
                        <a:rPr lang="en-US" sz="600">
                          <a:solidFill>
                            <a:srgbClr val="333333"/>
                          </a:solidFill>
                          <a:effectLst/>
                          <a:latin typeface="Tahoma"/>
                        </a:rPr>
                        <a:t>2,403.30</a:t>
                      </a:r>
                    </a:p>
                  </a:txBody>
                  <a:tcPr marL="6375" marR="6375" marT="0" marB="6375"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FFFFF"/>
                    </a:solidFill>
                  </a:tcPr>
                </a:tc>
                <a:tc>
                  <a:txBody>
                    <a:bodyPr/>
                    <a:lstStyle/>
                    <a:p>
                      <a:pPr algn="r"/>
                      <a:r>
                        <a:rPr lang="en-US" sz="600">
                          <a:solidFill>
                            <a:srgbClr val="333333"/>
                          </a:solidFill>
                          <a:effectLst/>
                          <a:latin typeface="Tahoma"/>
                        </a:rPr>
                        <a:t>2,403.30</a:t>
                      </a:r>
                    </a:p>
                  </a:txBody>
                  <a:tcPr marL="6375" marR="6375" marT="0" marB="6375"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FFFFF"/>
                    </a:solidFill>
                  </a:tcPr>
                </a:tc>
                <a:tc>
                  <a:txBody>
                    <a:bodyPr/>
                    <a:lstStyle/>
                    <a:p>
                      <a:pPr algn="r"/>
                      <a:r>
                        <a:rPr lang="en-US" sz="600">
                          <a:solidFill>
                            <a:srgbClr val="333333"/>
                          </a:solidFill>
                          <a:effectLst/>
                          <a:latin typeface="Tahoma"/>
                        </a:rPr>
                        <a:t>2,403.30</a:t>
                      </a:r>
                    </a:p>
                  </a:txBody>
                  <a:tcPr marL="6375" marR="6375" marT="0" marB="6375"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FFFFF"/>
                    </a:solidFill>
                  </a:tcPr>
                </a:tc>
                <a:tc>
                  <a:txBody>
                    <a:bodyPr/>
                    <a:lstStyle/>
                    <a:p>
                      <a:pPr algn="r"/>
                      <a:r>
                        <a:rPr lang="en-US" sz="600">
                          <a:solidFill>
                            <a:srgbClr val="333333"/>
                          </a:solidFill>
                          <a:effectLst/>
                          <a:latin typeface="Tahoma"/>
                        </a:rPr>
                        <a:t>2,403.30</a:t>
                      </a:r>
                    </a:p>
                  </a:txBody>
                  <a:tcPr marL="6375" marR="6375" marT="0" marB="6375"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FFFFF"/>
                    </a:solidFill>
                  </a:tcPr>
                </a:tc>
                <a:tc>
                  <a:txBody>
                    <a:bodyPr/>
                    <a:lstStyle/>
                    <a:p>
                      <a:pPr algn="r"/>
                      <a:r>
                        <a:rPr lang="en-US" sz="600">
                          <a:solidFill>
                            <a:srgbClr val="333333"/>
                          </a:solidFill>
                          <a:effectLst/>
                          <a:latin typeface="Tahoma"/>
                        </a:rPr>
                        <a:t>2,403.30</a:t>
                      </a:r>
                    </a:p>
                  </a:txBody>
                  <a:tcPr marL="6375" marR="6375" marT="0" marB="6375"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FFFFF"/>
                    </a:solidFill>
                  </a:tcPr>
                </a:tc>
                <a:tc>
                  <a:txBody>
                    <a:bodyPr/>
                    <a:lstStyle/>
                    <a:p>
                      <a:pPr algn="r"/>
                      <a:r>
                        <a:rPr lang="en-US" sz="600">
                          <a:solidFill>
                            <a:srgbClr val="333333"/>
                          </a:solidFill>
                          <a:effectLst/>
                          <a:latin typeface="Tahoma"/>
                        </a:rPr>
                        <a:t>2,403.30</a:t>
                      </a:r>
                    </a:p>
                  </a:txBody>
                  <a:tcPr marL="6375" marR="6375" marT="0" marB="6375"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FFFFF"/>
                    </a:solidFill>
                  </a:tcPr>
                </a:tc>
              </a:tr>
              <a:tr h="205674">
                <a:tc>
                  <a:txBody>
                    <a:bodyPr/>
                    <a:lstStyle/>
                    <a:p>
                      <a:pPr algn="l" fontAlgn="ctr"/>
                      <a:r>
                        <a:rPr lang="en-US" sz="600">
                          <a:solidFill>
                            <a:srgbClr val="333333"/>
                          </a:solidFill>
                          <a:effectLst/>
                          <a:latin typeface="Tahoma"/>
                        </a:rPr>
                        <a:t>E-3</a:t>
                      </a:r>
                    </a:p>
                  </a:txBody>
                  <a:tcPr marL="12751" marR="12751" marT="6375" marB="12751"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DBEAFF"/>
                    </a:solidFill>
                  </a:tcPr>
                </a:tc>
                <a:tc>
                  <a:txBody>
                    <a:bodyPr/>
                    <a:lstStyle/>
                    <a:p>
                      <a:pPr algn="r"/>
                      <a:r>
                        <a:rPr lang="en-US" sz="600">
                          <a:solidFill>
                            <a:srgbClr val="333333"/>
                          </a:solidFill>
                          <a:effectLst/>
                          <a:latin typeface="Tahoma"/>
                        </a:rPr>
                        <a:t>1,787.40</a:t>
                      </a:r>
                    </a:p>
                  </a:txBody>
                  <a:tcPr marL="6375" marR="6375" marT="0" marB="6375"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EEF4FF"/>
                    </a:solidFill>
                  </a:tcPr>
                </a:tc>
                <a:tc>
                  <a:txBody>
                    <a:bodyPr/>
                    <a:lstStyle/>
                    <a:p>
                      <a:pPr algn="r"/>
                      <a:r>
                        <a:rPr lang="en-US" sz="600">
                          <a:solidFill>
                            <a:srgbClr val="333333"/>
                          </a:solidFill>
                          <a:effectLst/>
                          <a:latin typeface="Tahoma"/>
                        </a:rPr>
                        <a:t>1,899.90</a:t>
                      </a:r>
                    </a:p>
                  </a:txBody>
                  <a:tcPr marL="6375" marR="6375" marT="0" marB="6375"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EEF4FF"/>
                    </a:solidFill>
                  </a:tcPr>
                </a:tc>
                <a:tc>
                  <a:txBody>
                    <a:bodyPr/>
                    <a:lstStyle/>
                    <a:p>
                      <a:pPr algn="r"/>
                      <a:r>
                        <a:rPr lang="en-US" sz="600">
                          <a:solidFill>
                            <a:srgbClr val="333333"/>
                          </a:solidFill>
                          <a:effectLst/>
                          <a:latin typeface="Tahoma"/>
                        </a:rPr>
                        <a:t>2,014.80</a:t>
                      </a:r>
                    </a:p>
                  </a:txBody>
                  <a:tcPr marL="6375" marR="6375" marT="0" marB="6375"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EEF4FF"/>
                    </a:solidFill>
                  </a:tcPr>
                </a:tc>
                <a:tc>
                  <a:txBody>
                    <a:bodyPr/>
                    <a:lstStyle/>
                    <a:p>
                      <a:pPr algn="r"/>
                      <a:r>
                        <a:rPr lang="en-US" sz="600">
                          <a:solidFill>
                            <a:srgbClr val="333333"/>
                          </a:solidFill>
                          <a:effectLst/>
                          <a:latin typeface="Tahoma"/>
                        </a:rPr>
                        <a:t>2,014.80</a:t>
                      </a:r>
                    </a:p>
                  </a:txBody>
                  <a:tcPr marL="6375" marR="6375" marT="0" marB="6375"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EEF4FF"/>
                    </a:solidFill>
                  </a:tcPr>
                </a:tc>
                <a:tc>
                  <a:txBody>
                    <a:bodyPr/>
                    <a:lstStyle/>
                    <a:p>
                      <a:pPr algn="r"/>
                      <a:r>
                        <a:rPr lang="en-US" sz="600">
                          <a:solidFill>
                            <a:srgbClr val="333333"/>
                          </a:solidFill>
                          <a:effectLst/>
                          <a:latin typeface="Tahoma"/>
                        </a:rPr>
                        <a:t>2,014.80</a:t>
                      </a:r>
                    </a:p>
                  </a:txBody>
                  <a:tcPr marL="6375" marR="6375" marT="0" marB="6375"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EEF4FF"/>
                    </a:solidFill>
                  </a:tcPr>
                </a:tc>
                <a:tc>
                  <a:txBody>
                    <a:bodyPr/>
                    <a:lstStyle/>
                    <a:p>
                      <a:pPr algn="r"/>
                      <a:r>
                        <a:rPr lang="en-US" sz="600">
                          <a:solidFill>
                            <a:srgbClr val="333333"/>
                          </a:solidFill>
                          <a:effectLst/>
                          <a:latin typeface="Tahoma"/>
                        </a:rPr>
                        <a:t>2,014.80</a:t>
                      </a:r>
                    </a:p>
                  </a:txBody>
                  <a:tcPr marL="6375" marR="6375" marT="0" marB="6375"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EEF4FF"/>
                    </a:solidFill>
                  </a:tcPr>
                </a:tc>
                <a:tc>
                  <a:txBody>
                    <a:bodyPr/>
                    <a:lstStyle/>
                    <a:p>
                      <a:pPr algn="r"/>
                      <a:r>
                        <a:rPr lang="en-US" sz="600">
                          <a:solidFill>
                            <a:srgbClr val="333333"/>
                          </a:solidFill>
                          <a:effectLst/>
                          <a:latin typeface="Tahoma"/>
                        </a:rPr>
                        <a:t>2,014.80</a:t>
                      </a:r>
                    </a:p>
                  </a:txBody>
                  <a:tcPr marL="6375" marR="6375" marT="0" marB="6375"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EEF4FF"/>
                    </a:solidFill>
                  </a:tcPr>
                </a:tc>
                <a:tc>
                  <a:txBody>
                    <a:bodyPr/>
                    <a:lstStyle/>
                    <a:p>
                      <a:pPr algn="r"/>
                      <a:r>
                        <a:rPr lang="en-US" sz="600">
                          <a:solidFill>
                            <a:srgbClr val="333333"/>
                          </a:solidFill>
                          <a:effectLst/>
                          <a:latin typeface="Tahoma"/>
                        </a:rPr>
                        <a:t>2,014.80</a:t>
                      </a:r>
                    </a:p>
                  </a:txBody>
                  <a:tcPr marL="6375" marR="6375" marT="0" marB="6375"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EEF4FF"/>
                    </a:solidFill>
                  </a:tcPr>
                </a:tc>
                <a:tc>
                  <a:txBody>
                    <a:bodyPr/>
                    <a:lstStyle/>
                    <a:p>
                      <a:pPr algn="r"/>
                      <a:r>
                        <a:rPr lang="en-US" sz="600">
                          <a:solidFill>
                            <a:srgbClr val="333333"/>
                          </a:solidFill>
                          <a:effectLst/>
                          <a:latin typeface="Tahoma"/>
                        </a:rPr>
                        <a:t>2,014.80</a:t>
                      </a:r>
                    </a:p>
                  </a:txBody>
                  <a:tcPr marL="6375" marR="6375" marT="0" marB="6375"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EEF4FF"/>
                    </a:solidFill>
                  </a:tcPr>
                </a:tc>
                <a:tc>
                  <a:txBody>
                    <a:bodyPr/>
                    <a:lstStyle/>
                    <a:p>
                      <a:pPr algn="r"/>
                      <a:r>
                        <a:rPr lang="en-US" sz="600">
                          <a:solidFill>
                            <a:srgbClr val="333333"/>
                          </a:solidFill>
                          <a:effectLst/>
                          <a:latin typeface="Tahoma"/>
                        </a:rPr>
                        <a:t>2,014.80</a:t>
                      </a:r>
                    </a:p>
                  </a:txBody>
                  <a:tcPr marL="6375" marR="6375" marT="0" marB="6375"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EEF4FF"/>
                    </a:solidFill>
                  </a:tcPr>
                </a:tc>
                <a:tc>
                  <a:txBody>
                    <a:bodyPr/>
                    <a:lstStyle/>
                    <a:p>
                      <a:pPr algn="r"/>
                      <a:r>
                        <a:rPr lang="en-US" sz="600">
                          <a:solidFill>
                            <a:srgbClr val="333333"/>
                          </a:solidFill>
                          <a:effectLst/>
                          <a:latin typeface="Tahoma"/>
                        </a:rPr>
                        <a:t>2,014.80</a:t>
                      </a:r>
                    </a:p>
                  </a:txBody>
                  <a:tcPr marL="6375" marR="6375" marT="0" marB="6375"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EEF4FF"/>
                    </a:solidFill>
                  </a:tcPr>
                </a:tc>
              </a:tr>
              <a:tr h="205674">
                <a:tc>
                  <a:txBody>
                    <a:bodyPr/>
                    <a:lstStyle/>
                    <a:p>
                      <a:pPr algn="l" fontAlgn="ctr"/>
                      <a:r>
                        <a:rPr lang="en-US" sz="600">
                          <a:solidFill>
                            <a:srgbClr val="333333"/>
                          </a:solidFill>
                          <a:effectLst/>
                          <a:latin typeface="Tahoma"/>
                        </a:rPr>
                        <a:t>E-2</a:t>
                      </a:r>
                    </a:p>
                  </a:txBody>
                  <a:tcPr marL="12751" marR="12751" marT="6375" marB="12751"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EEEEEE"/>
                    </a:solidFill>
                  </a:tcPr>
                </a:tc>
                <a:tc>
                  <a:txBody>
                    <a:bodyPr/>
                    <a:lstStyle/>
                    <a:p>
                      <a:pPr algn="r"/>
                      <a:r>
                        <a:rPr lang="en-US" sz="600">
                          <a:solidFill>
                            <a:srgbClr val="333333"/>
                          </a:solidFill>
                          <a:effectLst/>
                          <a:latin typeface="Tahoma"/>
                        </a:rPr>
                        <a:t>1,699.80</a:t>
                      </a:r>
                    </a:p>
                  </a:txBody>
                  <a:tcPr marL="6375" marR="6375" marT="0" marB="6375"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FFFFF"/>
                    </a:solidFill>
                  </a:tcPr>
                </a:tc>
                <a:tc>
                  <a:txBody>
                    <a:bodyPr/>
                    <a:lstStyle/>
                    <a:p>
                      <a:pPr algn="r"/>
                      <a:r>
                        <a:rPr lang="en-US" sz="600">
                          <a:solidFill>
                            <a:srgbClr val="333333"/>
                          </a:solidFill>
                          <a:effectLst/>
                          <a:latin typeface="Tahoma"/>
                        </a:rPr>
                        <a:t>1,699.80</a:t>
                      </a:r>
                    </a:p>
                  </a:txBody>
                  <a:tcPr marL="6375" marR="6375" marT="0" marB="6375"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FFFFF"/>
                    </a:solidFill>
                  </a:tcPr>
                </a:tc>
                <a:tc>
                  <a:txBody>
                    <a:bodyPr/>
                    <a:lstStyle/>
                    <a:p>
                      <a:pPr algn="r"/>
                      <a:r>
                        <a:rPr lang="en-US" sz="600">
                          <a:solidFill>
                            <a:srgbClr val="333333"/>
                          </a:solidFill>
                          <a:effectLst/>
                          <a:latin typeface="Tahoma"/>
                        </a:rPr>
                        <a:t>1,699.80</a:t>
                      </a:r>
                    </a:p>
                  </a:txBody>
                  <a:tcPr marL="6375" marR="6375" marT="0" marB="6375"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FFFFF"/>
                    </a:solidFill>
                  </a:tcPr>
                </a:tc>
                <a:tc>
                  <a:txBody>
                    <a:bodyPr/>
                    <a:lstStyle/>
                    <a:p>
                      <a:pPr algn="r"/>
                      <a:r>
                        <a:rPr lang="en-US" sz="600">
                          <a:solidFill>
                            <a:srgbClr val="333333"/>
                          </a:solidFill>
                          <a:effectLst/>
                          <a:latin typeface="Tahoma"/>
                        </a:rPr>
                        <a:t>1,699.80</a:t>
                      </a:r>
                    </a:p>
                  </a:txBody>
                  <a:tcPr marL="6375" marR="6375" marT="0" marB="6375"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FFFFF"/>
                    </a:solidFill>
                  </a:tcPr>
                </a:tc>
                <a:tc>
                  <a:txBody>
                    <a:bodyPr/>
                    <a:lstStyle/>
                    <a:p>
                      <a:pPr algn="r"/>
                      <a:r>
                        <a:rPr lang="en-US" sz="600">
                          <a:solidFill>
                            <a:srgbClr val="333333"/>
                          </a:solidFill>
                          <a:effectLst/>
                          <a:latin typeface="Tahoma"/>
                        </a:rPr>
                        <a:t>1,699.80</a:t>
                      </a:r>
                    </a:p>
                  </a:txBody>
                  <a:tcPr marL="6375" marR="6375" marT="0" marB="6375"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FFFFF"/>
                    </a:solidFill>
                  </a:tcPr>
                </a:tc>
                <a:tc>
                  <a:txBody>
                    <a:bodyPr/>
                    <a:lstStyle/>
                    <a:p>
                      <a:pPr algn="r"/>
                      <a:r>
                        <a:rPr lang="en-US" sz="600">
                          <a:solidFill>
                            <a:srgbClr val="333333"/>
                          </a:solidFill>
                          <a:effectLst/>
                          <a:latin typeface="Tahoma"/>
                        </a:rPr>
                        <a:t>1,699.80</a:t>
                      </a:r>
                    </a:p>
                  </a:txBody>
                  <a:tcPr marL="6375" marR="6375" marT="0" marB="6375"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FFFFF"/>
                    </a:solidFill>
                  </a:tcPr>
                </a:tc>
                <a:tc>
                  <a:txBody>
                    <a:bodyPr/>
                    <a:lstStyle/>
                    <a:p>
                      <a:pPr algn="r"/>
                      <a:r>
                        <a:rPr lang="en-US" sz="600">
                          <a:solidFill>
                            <a:srgbClr val="333333"/>
                          </a:solidFill>
                          <a:effectLst/>
                          <a:latin typeface="Tahoma"/>
                        </a:rPr>
                        <a:t>1,699.80</a:t>
                      </a:r>
                    </a:p>
                  </a:txBody>
                  <a:tcPr marL="6375" marR="6375" marT="0" marB="6375"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FFFFF"/>
                    </a:solidFill>
                  </a:tcPr>
                </a:tc>
                <a:tc>
                  <a:txBody>
                    <a:bodyPr/>
                    <a:lstStyle/>
                    <a:p>
                      <a:pPr algn="r"/>
                      <a:r>
                        <a:rPr lang="en-US" sz="600">
                          <a:solidFill>
                            <a:srgbClr val="333333"/>
                          </a:solidFill>
                          <a:effectLst/>
                          <a:latin typeface="Tahoma"/>
                        </a:rPr>
                        <a:t>1,699.80</a:t>
                      </a:r>
                    </a:p>
                  </a:txBody>
                  <a:tcPr marL="6375" marR="6375" marT="0" marB="6375"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FFFFF"/>
                    </a:solidFill>
                  </a:tcPr>
                </a:tc>
                <a:tc>
                  <a:txBody>
                    <a:bodyPr/>
                    <a:lstStyle/>
                    <a:p>
                      <a:pPr algn="r"/>
                      <a:r>
                        <a:rPr lang="en-US" sz="600">
                          <a:solidFill>
                            <a:srgbClr val="333333"/>
                          </a:solidFill>
                          <a:effectLst/>
                          <a:latin typeface="Tahoma"/>
                        </a:rPr>
                        <a:t>1,699.80</a:t>
                      </a:r>
                    </a:p>
                  </a:txBody>
                  <a:tcPr marL="6375" marR="6375" marT="0" marB="6375"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FFFFF"/>
                    </a:solidFill>
                  </a:tcPr>
                </a:tc>
                <a:tc>
                  <a:txBody>
                    <a:bodyPr/>
                    <a:lstStyle/>
                    <a:p>
                      <a:pPr algn="r"/>
                      <a:r>
                        <a:rPr lang="en-US" sz="600">
                          <a:solidFill>
                            <a:srgbClr val="333333"/>
                          </a:solidFill>
                          <a:effectLst/>
                          <a:latin typeface="Tahoma"/>
                        </a:rPr>
                        <a:t>1,699.80</a:t>
                      </a:r>
                    </a:p>
                  </a:txBody>
                  <a:tcPr marL="6375" marR="6375" marT="0" marB="6375"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FFFFF"/>
                    </a:solidFill>
                  </a:tcPr>
                </a:tc>
                <a:tc>
                  <a:txBody>
                    <a:bodyPr/>
                    <a:lstStyle/>
                    <a:p>
                      <a:pPr algn="r"/>
                      <a:r>
                        <a:rPr lang="en-US" sz="600">
                          <a:solidFill>
                            <a:srgbClr val="333333"/>
                          </a:solidFill>
                          <a:effectLst/>
                          <a:latin typeface="Tahoma"/>
                        </a:rPr>
                        <a:t>1,699.80</a:t>
                      </a:r>
                    </a:p>
                  </a:txBody>
                  <a:tcPr marL="6375" marR="6375" marT="0" marB="6375"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FFFFF"/>
                    </a:solidFill>
                  </a:tcPr>
                </a:tc>
              </a:tr>
              <a:tr h="205674">
                <a:tc>
                  <a:txBody>
                    <a:bodyPr/>
                    <a:lstStyle/>
                    <a:p>
                      <a:pPr algn="l" fontAlgn="ctr"/>
                      <a:r>
                        <a:rPr lang="en-US" sz="600">
                          <a:solidFill>
                            <a:srgbClr val="333333"/>
                          </a:solidFill>
                          <a:effectLst/>
                          <a:latin typeface="Tahoma"/>
                        </a:rPr>
                        <a:t>E-1</a:t>
                      </a:r>
                    </a:p>
                  </a:txBody>
                  <a:tcPr marL="12751" marR="12751" marT="6375" marB="12751"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DBEAFF"/>
                    </a:solidFill>
                  </a:tcPr>
                </a:tc>
                <a:tc>
                  <a:txBody>
                    <a:bodyPr/>
                    <a:lstStyle/>
                    <a:p>
                      <a:pPr algn="r"/>
                      <a:r>
                        <a:rPr lang="en-US" sz="600">
                          <a:solidFill>
                            <a:srgbClr val="333333"/>
                          </a:solidFill>
                          <a:effectLst/>
                          <a:latin typeface="Tahoma"/>
                        </a:rPr>
                        <a:t>1,516.20</a:t>
                      </a:r>
                    </a:p>
                  </a:txBody>
                  <a:tcPr marL="6375" marR="6375" marT="0" marB="6375"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EEF4FF"/>
                    </a:solidFill>
                  </a:tcPr>
                </a:tc>
                <a:tc>
                  <a:txBody>
                    <a:bodyPr/>
                    <a:lstStyle/>
                    <a:p>
                      <a:pPr algn="l"/>
                      <a:r>
                        <a:rPr lang="en-US" sz="600">
                          <a:solidFill>
                            <a:srgbClr val="333333"/>
                          </a:solidFill>
                          <a:effectLst/>
                          <a:latin typeface="Tahoma"/>
                        </a:rPr>
                        <a:t> </a:t>
                      </a:r>
                    </a:p>
                  </a:txBody>
                  <a:tcPr marL="6375" marR="6375" marT="0" marB="6375"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EEF4FF"/>
                    </a:solidFill>
                  </a:tcPr>
                </a:tc>
                <a:tc>
                  <a:txBody>
                    <a:bodyPr/>
                    <a:lstStyle/>
                    <a:p>
                      <a:pPr algn="l"/>
                      <a:r>
                        <a:rPr lang="en-US" sz="600">
                          <a:solidFill>
                            <a:srgbClr val="333333"/>
                          </a:solidFill>
                          <a:effectLst/>
                          <a:latin typeface="Tahoma"/>
                        </a:rPr>
                        <a:t> </a:t>
                      </a:r>
                    </a:p>
                  </a:txBody>
                  <a:tcPr marL="6375" marR="6375" marT="0" marB="6375"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EEF4FF"/>
                    </a:solidFill>
                  </a:tcPr>
                </a:tc>
                <a:tc>
                  <a:txBody>
                    <a:bodyPr/>
                    <a:lstStyle/>
                    <a:p>
                      <a:pPr algn="l"/>
                      <a:r>
                        <a:rPr lang="en-US" sz="600">
                          <a:solidFill>
                            <a:srgbClr val="333333"/>
                          </a:solidFill>
                          <a:effectLst/>
                          <a:latin typeface="Tahoma"/>
                        </a:rPr>
                        <a:t> </a:t>
                      </a:r>
                    </a:p>
                  </a:txBody>
                  <a:tcPr marL="6375" marR="6375" marT="0" marB="6375"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EEF4FF"/>
                    </a:solidFill>
                  </a:tcPr>
                </a:tc>
                <a:tc>
                  <a:txBody>
                    <a:bodyPr/>
                    <a:lstStyle/>
                    <a:p>
                      <a:pPr algn="l"/>
                      <a:r>
                        <a:rPr lang="en-US" sz="600">
                          <a:solidFill>
                            <a:srgbClr val="333333"/>
                          </a:solidFill>
                          <a:effectLst/>
                          <a:latin typeface="Tahoma"/>
                        </a:rPr>
                        <a:t> </a:t>
                      </a:r>
                    </a:p>
                  </a:txBody>
                  <a:tcPr marL="6375" marR="6375" marT="0" marB="6375"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EEF4FF"/>
                    </a:solidFill>
                  </a:tcPr>
                </a:tc>
                <a:tc>
                  <a:txBody>
                    <a:bodyPr/>
                    <a:lstStyle/>
                    <a:p>
                      <a:pPr algn="l"/>
                      <a:r>
                        <a:rPr lang="en-US" sz="600">
                          <a:solidFill>
                            <a:srgbClr val="333333"/>
                          </a:solidFill>
                          <a:effectLst/>
                          <a:latin typeface="Tahoma"/>
                        </a:rPr>
                        <a:t> </a:t>
                      </a:r>
                    </a:p>
                  </a:txBody>
                  <a:tcPr marL="6375" marR="6375" marT="0" marB="6375"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EEF4FF"/>
                    </a:solidFill>
                  </a:tcPr>
                </a:tc>
                <a:tc>
                  <a:txBody>
                    <a:bodyPr/>
                    <a:lstStyle/>
                    <a:p>
                      <a:pPr algn="l"/>
                      <a:r>
                        <a:rPr lang="en-US" sz="600">
                          <a:solidFill>
                            <a:srgbClr val="333333"/>
                          </a:solidFill>
                          <a:effectLst/>
                          <a:latin typeface="Tahoma"/>
                        </a:rPr>
                        <a:t> </a:t>
                      </a:r>
                    </a:p>
                  </a:txBody>
                  <a:tcPr marL="6375" marR="6375" marT="0" marB="6375"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EEF4FF"/>
                    </a:solidFill>
                  </a:tcPr>
                </a:tc>
                <a:tc>
                  <a:txBody>
                    <a:bodyPr/>
                    <a:lstStyle/>
                    <a:p>
                      <a:pPr algn="l"/>
                      <a:r>
                        <a:rPr lang="en-US" sz="600">
                          <a:solidFill>
                            <a:srgbClr val="333333"/>
                          </a:solidFill>
                          <a:effectLst/>
                          <a:latin typeface="Tahoma"/>
                        </a:rPr>
                        <a:t> </a:t>
                      </a:r>
                    </a:p>
                  </a:txBody>
                  <a:tcPr marL="6375" marR="6375" marT="0" marB="6375"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EEF4FF"/>
                    </a:solidFill>
                  </a:tcPr>
                </a:tc>
                <a:tc>
                  <a:txBody>
                    <a:bodyPr/>
                    <a:lstStyle/>
                    <a:p>
                      <a:pPr algn="l"/>
                      <a:r>
                        <a:rPr lang="en-US" sz="600" dirty="0">
                          <a:solidFill>
                            <a:srgbClr val="333333"/>
                          </a:solidFill>
                          <a:effectLst/>
                          <a:latin typeface="Tahoma"/>
                        </a:rPr>
                        <a:t> </a:t>
                      </a:r>
                    </a:p>
                  </a:txBody>
                  <a:tcPr marL="6375" marR="6375" marT="0" marB="6375"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EEF4FF"/>
                    </a:solidFill>
                  </a:tcPr>
                </a:tc>
                <a:tc>
                  <a:txBody>
                    <a:bodyPr/>
                    <a:lstStyle/>
                    <a:p>
                      <a:pPr algn="l"/>
                      <a:r>
                        <a:rPr lang="en-US" sz="600">
                          <a:solidFill>
                            <a:srgbClr val="333333"/>
                          </a:solidFill>
                          <a:effectLst/>
                          <a:latin typeface="Tahoma"/>
                        </a:rPr>
                        <a:t> </a:t>
                      </a:r>
                    </a:p>
                  </a:txBody>
                  <a:tcPr marL="6375" marR="6375" marT="0" marB="6375"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EEF4FF"/>
                    </a:solidFill>
                  </a:tcPr>
                </a:tc>
                <a:tc>
                  <a:txBody>
                    <a:bodyPr/>
                    <a:lstStyle/>
                    <a:p>
                      <a:endParaRPr lang="en-US" sz="600" dirty="0"/>
                    </a:p>
                  </a:txBody>
                  <a:tcPr marL="30601" marR="30601" marT="15301" marB="15301">
                    <a:lnL w="9525" cap="flat" cmpd="sng" algn="ctr">
                      <a:solidFill>
                        <a:srgbClr val="AAAAAA"/>
                      </a:solidFill>
                      <a:prstDash val="solid"/>
                      <a:round/>
                      <a:headEnd type="none" w="med" len="med"/>
                      <a:tailEnd type="none" w="med" len="med"/>
                    </a:lnL>
                    <a:lnT w="9525" cap="flat" cmpd="sng" algn="ctr">
                      <a:solidFill>
                        <a:srgbClr val="AAAAAA"/>
                      </a:solidFill>
                      <a:prstDash val="solid"/>
                      <a:round/>
                      <a:headEnd type="none" w="med" len="med"/>
                      <a:tailEnd type="none" w="med" len="med"/>
                    </a:lnT>
                  </a:tcPr>
                </a:tc>
              </a:tr>
            </a:tbl>
          </a:graphicData>
        </a:graphic>
      </p:graphicFrame>
    </p:spTree>
    <p:extLst>
      <p:ext uri="{BB962C8B-B14F-4D97-AF65-F5344CB8AC3E}">
        <p14:creationId xmlns:p14="http://schemas.microsoft.com/office/powerpoint/2010/main" val="17353346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Job Outlook </a:t>
            </a:r>
            <a:endParaRPr lang="en-US" dirty="0"/>
          </a:p>
        </p:txBody>
      </p:sp>
      <p:sp>
        <p:nvSpPr>
          <p:cNvPr id="3" name="Content Placeholder 2"/>
          <p:cNvSpPr>
            <a:spLocks noGrp="1"/>
          </p:cNvSpPr>
          <p:nvPr>
            <p:ph idx="1"/>
          </p:nvPr>
        </p:nvSpPr>
        <p:spPr/>
        <p:txBody>
          <a:bodyPr>
            <a:normAutofit/>
          </a:bodyPr>
          <a:lstStyle/>
          <a:p>
            <a:r>
              <a:rPr lang="en-US" dirty="0"/>
              <a:t>O</a:t>
            </a:r>
            <a:r>
              <a:rPr lang="en-US" dirty="0" smtClean="0"/>
              <a:t>pportunities </a:t>
            </a:r>
            <a:r>
              <a:rPr lang="en-US" dirty="0"/>
              <a:t>should be good for qualified individuals in all branches of the Armed Forces through 2022. All services have needs to fill entry-level and professional positions as members of the Armed Forces move up through the ranks, leave the service, or retire</a:t>
            </a:r>
            <a:r>
              <a:rPr lang="en-US" dirty="0" smtClean="0"/>
              <a:t>.</a:t>
            </a:r>
            <a:endParaRPr lang="en-US" dirty="0"/>
          </a:p>
          <a:p>
            <a:r>
              <a:rPr lang="en-US" dirty="0"/>
              <a:t>When the economy is thriving and civilian employment opportunities generally are more favorable, it is more difficult for the military to meet its recruitment quotas. It is also more difficult to meet these goals during times of war, when recruitment goals typically rise. During economic downturns, candidates for military service may face competition</a:t>
            </a:r>
            <a:r>
              <a:rPr lang="en-US" dirty="0" smtClean="0"/>
              <a:t>. (</a:t>
            </a:r>
            <a:r>
              <a:rPr lang="en-US" i="1" dirty="0"/>
              <a:t>U.S. Bureau of Labor Statistics</a:t>
            </a:r>
            <a:r>
              <a:rPr lang="en-US" dirty="0" smtClean="0"/>
              <a:t>.)</a:t>
            </a:r>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3400" y="5468454"/>
            <a:ext cx="2057400" cy="13641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752565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Police Officer (what they do)</a:t>
            </a:r>
            <a:endParaRPr lang="en-US" dirty="0"/>
          </a:p>
        </p:txBody>
      </p:sp>
      <p:sp>
        <p:nvSpPr>
          <p:cNvPr id="3" name="Content Placeholder 2"/>
          <p:cNvSpPr>
            <a:spLocks noGrp="1"/>
          </p:cNvSpPr>
          <p:nvPr>
            <p:ph idx="1"/>
          </p:nvPr>
        </p:nvSpPr>
        <p:spPr/>
        <p:txBody>
          <a:bodyPr>
            <a:normAutofit fontScale="92500" lnSpcReduction="10000"/>
          </a:bodyPr>
          <a:lstStyle/>
          <a:p>
            <a:r>
              <a:rPr lang="en-US" dirty="0"/>
              <a:t>Enforce laws</a:t>
            </a:r>
          </a:p>
          <a:p>
            <a:r>
              <a:rPr lang="en-US" dirty="0"/>
              <a:t>Respond to emergency and non-emergency calls</a:t>
            </a:r>
          </a:p>
          <a:p>
            <a:r>
              <a:rPr lang="en-US" dirty="0"/>
              <a:t>Patrol assigned areas</a:t>
            </a:r>
          </a:p>
          <a:p>
            <a:r>
              <a:rPr lang="en-US" dirty="0"/>
              <a:t>Conduct traffic stops and issue citations</a:t>
            </a:r>
          </a:p>
          <a:p>
            <a:r>
              <a:rPr lang="en-US" dirty="0"/>
              <a:t>Obtain warrants and arrest suspects</a:t>
            </a:r>
          </a:p>
          <a:p>
            <a:r>
              <a:rPr lang="en-US" dirty="0"/>
              <a:t>Write detailed reports and fill out </a:t>
            </a:r>
            <a:r>
              <a:rPr lang="en-US" dirty="0" smtClean="0"/>
              <a:t>forms (maybe I do need English Class, just not AP Lit) </a:t>
            </a:r>
            <a:endParaRPr lang="en-US" dirty="0"/>
          </a:p>
          <a:p>
            <a:r>
              <a:rPr lang="en-US" dirty="0"/>
              <a:t>Prepare cases and testify in </a:t>
            </a:r>
            <a:r>
              <a:rPr lang="en-US" dirty="0" smtClean="0"/>
              <a:t>court</a:t>
            </a:r>
          </a:p>
          <a:p>
            <a:r>
              <a:rPr lang="en-US" dirty="0"/>
              <a:t>Police officers pursue and apprehend people who break the law. They then warn, cite, or arrest them. Most police officers patrol their jurisdictions and investigate suspicious activity. They also respond to calls, issue traffic tickets, and give first aid to accident victims.</a:t>
            </a:r>
          </a:p>
          <a:p>
            <a:r>
              <a:rPr lang="en-US" dirty="0" smtClean="0"/>
              <a:t>(</a:t>
            </a:r>
            <a:r>
              <a:rPr lang="en-US" i="1" dirty="0"/>
              <a:t>U.S. Bureau of Labor Statistics</a:t>
            </a:r>
            <a:r>
              <a:rPr lang="en-US" dirty="0" smtClean="0"/>
              <a:t>.)</a:t>
            </a:r>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1" y="5430132"/>
            <a:ext cx="2057399" cy="14278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2607016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1519</TotalTime>
  <Words>1780</Words>
  <Application>Microsoft Office PowerPoint</Application>
  <PresentationFormat>On-screen Show (4:3)</PresentationFormat>
  <Paragraphs>408</Paragraphs>
  <Slides>22</Slides>
  <Notes>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Adjacency</vt:lpstr>
      <vt:lpstr>3 Careers</vt:lpstr>
      <vt:lpstr>What my interested careers are</vt:lpstr>
      <vt:lpstr>Military Service (what they do)</vt:lpstr>
      <vt:lpstr>Qualifications </vt:lpstr>
      <vt:lpstr>Other Qualifications </vt:lpstr>
      <vt:lpstr>Everyone starts at Boot Camp…</vt:lpstr>
      <vt:lpstr>The Pay… (U.S. Bureau of Labor Statistics.)</vt:lpstr>
      <vt:lpstr>Job Outlook </vt:lpstr>
      <vt:lpstr>Police Officer (what they do)</vt:lpstr>
      <vt:lpstr>Qualifications</vt:lpstr>
      <vt:lpstr>Other Qualifications</vt:lpstr>
      <vt:lpstr>Pay</vt:lpstr>
      <vt:lpstr>Union </vt:lpstr>
      <vt:lpstr>Job Outlook </vt:lpstr>
      <vt:lpstr>Federal Agent (what they do)</vt:lpstr>
      <vt:lpstr>Qualifications </vt:lpstr>
      <vt:lpstr>Special Agent Entry Programs </vt:lpstr>
      <vt:lpstr>“Special Skills”</vt:lpstr>
      <vt:lpstr>Pay</vt:lpstr>
      <vt:lpstr>Job Outlook</vt:lpstr>
      <vt:lpstr>In Conclusion…</vt:lpstr>
      <vt:lpstr>Works Cited </vt:lpstr>
    </vt:vector>
  </TitlesOfParts>
  <Company>LPS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 Careers</dc:title>
  <dc:creator>Johnny Rey</dc:creator>
  <cp:lastModifiedBy>Johnny Rey</cp:lastModifiedBy>
  <cp:revision>15</cp:revision>
  <dcterms:created xsi:type="dcterms:W3CDTF">2014-01-12T01:39:31Z</dcterms:created>
  <dcterms:modified xsi:type="dcterms:W3CDTF">2014-01-15T17:29:31Z</dcterms:modified>
</cp:coreProperties>
</file>