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9" r:id="rId4"/>
    <p:sldId id="273" r:id="rId5"/>
    <p:sldId id="260" r:id="rId6"/>
    <p:sldId id="271" r:id="rId7"/>
    <p:sldId id="264" r:id="rId8"/>
    <p:sldId id="265" r:id="rId9"/>
    <p:sldId id="267" r:id="rId10"/>
    <p:sldId id="268" r:id="rId11"/>
    <p:sldId id="270" r:id="rId12"/>
    <p:sldId id="272" r:id="rId13"/>
    <p:sldId id="266" r:id="rId14"/>
    <p:sldId id="269" r:id="rId15"/>
    <p:sldId id="25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p:scale>
          <a:sx n="75" d="100"/>
          <a:sy n="75" d="100"/>
        </p:scale>
        <p:origin x="-1236"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B0B3E9E-F786-48E1-81C6-583843EFA88E}" type="datetimeFigureOut">
              <a:rPr lang="en-US" smtClean="0"/>
              <a:t>1/14/2014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58ECAA9-7516-4C1F-B35C-B8760A8E4F5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0B3E9E-F786-48E1-81C6-583843EFA88E}"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ECAA9-7516-4C1F-B35C-B8760A8E4F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0B3E9E-F786-48E1-81C6-583843EFA88E}"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ECAA9-7516-4C1F-B35C-B8760A8E4F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0B3E9E-F786-48E1-81C6-583843EFA88E}"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ECAA9-7516-4C1F-B35C-B8760A8E4F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0B3E9E-F786-48E1-81C6-583843EFA88E}"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ECAA9-7516-4C1F-B35C-B8760A8E4F5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0B3E9E-F786-48E1-81C6-583843EFA88E}"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ECAA9-7516-4C1F-B35C-B8760A8E4F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0B3E9E-F786-48E1-81C6-583843EFA88E}" type="datetimeFigureOut">
              <a:rPr lang="en-US" smtClean="0"/>
              <a:t>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ECAA9-7516-4C1F-B35C-B8760A8E4F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B0B3E9E-F786-48E1-81C6-583843EFA88E}" type="datetimeFigureOut">
              <a:rPr lang="en-US" smtClean="0"/>
              <a:t>1/14/2014</a:t>
            </a:fld>
            <a:endParaRPr lang="en-US"/>
          </a:p>
        </p:txBody>
      </p:sp>
      <p:sp>
        <p:nvSpPr>
          <p:cNvPr id="8" name="Slide Number Placeholder 7"/>
          <p:cNvSpPr>
            <a:spLocks noGrp="1"/>
          </p:cNvSpPr>
          <p:nvPr>
            <p:ph type="sldNum" sz="quarter" idx="11"/>
          </p:nvPr>
        </p:nvSpPr>
        <p:spPr/>
        <p:txBody>
          <a:bodyPr/>
          <a:lstStyle/>
          <a:p>
            <a:fld id="{C58ECAA9-7516-4C1F-B35C-B8760A8E4F5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B3E9E-F786-48E1-81C6-583843EFA88E}" type="datetimeFigureOut">
              <a:rPr lang="en-US" smtClean="0"/>
              <a:t>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ECAA9-7516-4C1F-B35C-B8760A8E4F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0B3E9E-F786-48E1-81C6-583843EFA88E}"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C58ECAA9-7516-4C1F-B35C-B8760A8E4F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B0B3E9E-F786-48E1-81C6-583843EFA88E}"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ECAA9-7516-4C1F-B35C-B8760A8E4F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B0B3E9E-F786-48E1-81C6-583843EFA88E}" type="datetimeFigureOut">
              <a:rPr lang="en-US" smtClean="0"/>
              <a:t>1/14/2014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58ECAA9-7516-4C1F-B35C-B8760A8E4F5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2">
                    <a:lumMod val="20000"/>
                    <a:lumOff val="80000"/>
                  </a:schemeClr>
                </a:solidFill>
              </a:rPr>
              <a:t>The death penalty</a:t>
            </a:r>
            <a:endParaRPr lang="en-US" dirty="0">
              <a:solidFill>
                <a:schemeClr val="bg2">
                  <a:lumMod val="20000"/>
                  <a:lumOff val="80000"/>
                </a:schemeClr>
              </a:solidFill>
            </a:endParaRPr>
          </a:p>
        </p:txBody>
      </p:sp>
      <p:sp>
        <p:nvSpPr>
          <p:cNvPr id="3" name="Subtitle 2"/>
          <p:cNvSpPr>
            <a:spLocks noGrp="1"/>
          </p:cNvSpPr>
          <p:nvPr>
            <p:ph type="subTitle" idx="1"/>
          </p:nvPr>
        </p:nvSpPr>
        <p:spPr/>
        <p:txBody>
          <a:bodyPr/>
          <a:lstStyle/>
          <a:p>
            <a:r>
              <a:rPr lang="en-US" dirty="0" smtClean="0"/>
              <a:t>A presentation brought to you by Johnny Rey Salazar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164356"/>
            <a:ext cx="2590800" cy="267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208" y="0"/>
            <a:ext cx="2958592"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424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is more economically “better” </a:t>
            </a:r>
            <a:endParaRPr lang="en-US" dirty="0"/>
          </a:p>
        </p:txBody>
      </p:sp>
      <p:sp>
        <p:nvSpPr>
          <p:cNvPr id="3" name="Content Placeholder 2"/>
          <p:cNvSpPr>
            <a:spLocks noGrp="1"/>
          </p:cNvSpPr>
          <p:nvPr>
            <p:ph idx="1"/>
          </p:nvPr>
        </p:nvSpPr>
        <p:spPr/>
        <p:txBody>
          <a:bodyPr>
            <a:normAutofit/>
          </a:bodyPr>
          <a:lstStyle/>
          <a:p>
            <a:r>
              <a:rPr lang="en-US" sz="1800" dirty="0"/>
              <a:t>The death penalty is significantly more expensive than condemning a person to die in </a:t>
            </a:r>
            <a:r>
              <a:rPr lang="en-US" sz="1800" dirty="0" smtClean="0"/>
              <a:t>prison because the death penalty takes years to take into function and the money spent on the materials, trials, and treatment of the convict is substantial. </a:t>
            </a:r>
            <a:r>
              <a:rPr lang="en-US" sz="1800" dirty="0" smtClean="0"/>
              <a:t>Housing </a:t>
            </a:r>
            <a:r>
              <a:rPr lang="en-US" sz="1800" dirty="0"/>
              <a:t>prisoners on death row costs California tax payers an additional $90,000 per prisoner per year, above what it would cost to house them </a:t>
            </a:r>
            <a:r>
              <a:rPr lang="en-US" sz="1800" dirty="0" smtClean="0"/>
              <a:t>in prison, </a:t>
            </a:r>
            <a:r>
              <a:rPr lang="en-US" sz="1800" dirty="0"/>
              <a:t>which adds up to $59 million a year. The price tag for California’s new death row is $336 million. All of those costs would be avoided if the people on death row were sentenced to die in prison and moved to the general </a:t>
            </a:r>
            <a:r>
              <a:rPr lang="en-US" sz="1800" dirty="0" smtClean="0"/>
              <a:t>population</a:t>
            </a:r>
            <a:r>
              <a:rPr lang="en-US" sz="1800" dirty="0"/>
              <a:t>. (Top 10 Pros and Cons - Death </a:t>
            </a:r>
            <a:r>
              <a:rPr lang="en-US" sz="1800" dirty="0" smtClean="0"/>
              <a:t>Penalty)</a:t>
            </a:r>
            <a:endParaRPr lang="en-US" sz="1800" dirty="0" smtClean="0"/>
          </a:p>
          <a:p>
            <a:endParaRPr lang="en-US" dirty="0" smtClean="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419827"/>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95800"/>
            <a:ext cx="3741964"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674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could the money used on the death penalty be used differently? </a:t>
            </a:r>
            <a:endParaRPr lang="en-US" dirty="0"/>
          </a:p>
        </p:txBody>
      </p:sp>
      <p:sp>
        <p:nvSpPr>
          <p:cNvPr id="3" name="Content Placeholder 2"/>
          <p:cNvSpPr>
            <a:spLocks noGrp="1"/>
          </p:cNvSpPr>
          <p:nvPr>
            <p:ph idx="1"/>
          </p:nvPr>
        </p:nvSpPr>
        <p:spPr/>
        <p:txBody>
          <a:bodyPr>
            <a:normAutofit/>
          </a:bodyPr>
          <a:lstStyle/>
          <a:p>
            <a:r>
              <a:rPr lang="en-US" sz="1800" dirty="0" smtClean="0"/>
              <a:t>A millions of tax payer’s money is used to house inmates on death row, for years. The money used on the death penalty could be used differently, for example, in education</a:t>
            </a:r>
            <a:r>
              <a:rPr lang="en-US" sz="1800" dirty="0"/>
              <a:t>;</a:t>
            </a:r>
            <a:r>
              <a:rPr lang="en-US" sz="1800" dirty="0" smtClean="0"/>
              <a:t> or, the controversial medical insurance, </a:t>
            </a:r>
            <a:r>
              <a:rPr lang="en-US" sz="1800" dirty="0" err="1" smtClean="0"/>
              <a:t>Obamacare</a:t>
            </a:r>
            <a:r>
              <a:rPr lang="en-US" sz="1800" dirty="0" smtClean="0"/>
              <a:t>. In Colorado, $10,000 is spent per student, whereas, $30,000 is spent on per inmates. The money spent on inmates, to house criminals and make sure they are healthy and alive is disturbing, where innocent people who can’t afford health insurance have to suffer. In prison, inmates have full health insurance, meals everyday, and a bed to sleep in; more than that of a person dealing with poverty. (Top 10 Pros and Cons- Death Penalty)</a:t>
            </a:r>
            <a:endParaRPr lang="en-US" sz="1800"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724399"/>
            <a:ext cx="3328288" cy="187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724400"/>
            <a:ext cx="2895600" cy="187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912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Money Spent on Education VS Prison (CNN Money)</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8857"/>
            <a:ext cx="85344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97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could be “re-vamped” to better the death penalty?</a:t>
            </a:r>
            <a:endParaRPr lang="en-US" dirty="0"/>
          </a:p>
        </p:txBody>
      </p:sp>
      <p:sp>
        <p:nvSpPr>
          <p:cNvPr id="3" name="Content Placeholder 2"/>
          <p:cNvSpPr>
            <a:spLocks noGrp="1"/>
          </p:cNvSpPr>
          <p:nvPr>
            <p:ph idx="1"/>
          </p:nvPr>
        </p:nvSpPr>
        <p:spPr/>
        <p:txBody>
          <a:bodyPr>
            <a:normAutofit/>
          </a:bodyPr>
          <a:lstStyle/>
          <a:p>
            <a:r>
              <a:rPr lang="en-US" sz="2000" dirty="0" smtClean="0"/>
              <a:t>The death penalty is expensive, and finding a way to execute convicts without being unconstitutional is extremely difficult. Many methods, such as firing squad and gas chamber, have already been found unconstitutional</a:t>
            </a:r>
            <a:r>
              <a:rPr lang="en-US" sz="2000" dirty="0" smtClean="0"/>
              <a:t>. A way to execute those sentence to death would be hanging; hanging is quick, near to painless death, not cruel if the convict is executed in a secluded room. Rope and something to tie them to would be the only material used in carrying out this execution.</a:t>
            </a: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352924"/>
            <a:ext cx="3140942"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761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Conclude…</a:t>
            </a:r>
            <a:endParaRPr lang="en-US" dirty="0"/>
          </a:p>
        </p:txBody>
      </p:sp>
      <p:sp>
        <p:nvSpPr>
          <p:cNvPr id="3" name="Content Placeholder 2"/>
          <p:cNvSpPr>
            <a:spLocks noGrp="1"/>
          </p:cNvSpPr>
          <p:nvPr>
            <p:ph idx="1"/>
          </p:nvPr>
        </p:nvSpPr>
        <p:spPr/>
        <p:txBody>
          <a:bodyPr>
            <a:normAutofit/>
          </a:bodyPr>
          <a:lstStyle/>
          <a:p>
            <a:r>
              <a:rPr lang="en-US" sz="2000" dirty="0" smtClean="0"/>
              <a:t>Capital punishment has been around for centuries; many different methods were used to carry out the executions. Today, 32 states in the US use lethal injection as their sole method in the death penalty. Its costs are crucial financially and morally; it costs millions to carry out the execution and it could be morally wrong if carried out on an innocent person. Killing people who kill people because killing people is wrong, sounds </a:t>
            </a:r>
            <a:r>
              <a:rPr lang="en-US" sz="2000" dirty="0" smtClean="0"/>
              <a:t>logical</a:t>
            </a:r>
            <a:r>
              <a:rPr lang="en-US" sz="2000" dirty="0" smtClean="0"/>
              <a:t>; but the victim’s families feel better if the convict that hurt their family is given “justice.”   </a:t>
            </a:r>
            <a:endParaRPr lang="en-US" sz="20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662055"/>
            <a:ext cx="2250363" cy="1734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662055"/>
            <a:ext cx="2367198" cy="1734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662055"/>
            <a:ext cx="269398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883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a:t>
            </a:r>
            <a:endParaRPr lang="en-US" dirty="0"/>
          </a:p>
        </p:txBody>
      </p:sp>
      <p:sp>
        <p:nvSpPr>
          <p:cNvPr id="3" name="Content Placeholder 2"/>
          <p:cNvSpPr>
            <a:spLocks noGrp="1"/>
          </p:cNvSpPr>
          <p:nvPr>
            <p:ph idx="1"/>
          </p:nvPr>
        </p:nvSpPr>
        <p:spPr/>
        <p:txBody>
          <a:bodyPr>
            <a:normAutofit fontScale="70000" lnSpcReduction="20000"/>
          </a:bodyPr>
          <a:lstStyle/>
          <a:p>
            <a:pPr marL="36576" indent="0">
              <a:buNone/>
            </a:pPr>
            <a:endParaRPr lang="en-US" dirty="0" smtClean="0"/>
          </a:p>
          <a:p>
            <a:r>
              <a:rPr lang="en-US" dirty="0"/>
              <a:t>"Prison Facts." </a:t>
            </a:r>
            <a:r>
              <a:rPr lang="en-US" i="1" dirty="0"/>
              <a:t>Prison Facts</a:t>
            </a:r>
            <a:r>
              <a:rPr lang="en-US" dirty="0"/>
              <a:t>. </a:t>
            </a:r>
            <a:r>
              <a:rPr lang="en-US" dirty="0" err="1"/>
              <a:t>N.p</a:t>
            </a:r>
            <a:r>
              <a:rPr lang="en-US" dirty="0"/>
              <a:t>., </a:t>
            </a:r>
            <a:r>
              <a:rPr lang="en-US" dirty="0" err="1"/>
              <a:t>n.d.</a:t>
            </a:r>
            <a:r>
              <a:rPr lang="en-US" dirty="0"/>
              <a:t> Web. 10 Jan. 2014. &lt;http://www.heartsandminds.org/prisons/facts.htm</a:t>
            </a:r>
            <a:r>
              <a:rPr lang="en-US" dirty="0" smtClean="0"/>
              <a:t>&gt;.</a:t>
            </a:r>
          </a:p>
          <a:p>
            <a:r>
              <a:rPr lang="en-US" dirty="0"/>
              <a:t>"Top 10 Pros and Cons - Death Penalty - ProCon.org." </a:t>
            </a:r>
            <a:r>
              <a:rPr lang="en-US" i="1" dirty="0" err="1"/>
              <a:t>ProConorg</a:t>
            </a:r>
            <a:r>
              <a:rPr lang="en-US" i="1" dirty="0"/>
              <a:t> Headlines</a:t>
            </a:r>
            <a:r>
              <a:rPr lang="en-US" dirty="0"/>
              <a:t>. </a:t>
            </a:r>
            <a:r>
              <a:rPr lang="en-US" dirty="0" err="1"/>
              <a:t>N.p</a:t>
            </a:r>
            <a:r>
              <a:rPr lang="en-US" dirty="0"/>
              <a:t>., </a:t>
            </a:r>
            <a:r>
              <a:rPr lang="en-US" dirty="0" err="1"/>
              <a:t>n.d.</a:t>
            </a:r>
            <a:r>
              <a:rPr lang="en-US" dirty="0"/>
              <a:t> Web. 11 Jan. 2014. &lt;http://deathpenalty.procon.org/view.resource.php?resourceID=002000</a:t>
            </a:r>
            <a:r>
              <a:rPr lang="en-US" dirty="0" smtClean="0"/>
              <a:t>&gt;.</a:t>
            </a:r>
          </a:p>
          <a:p>
            <a:r>
              <a:rPr lang="en-US" dirty="0"/>
              <a:t>"Costs of the Death Penalty." </a:t>
            </a:r>
            <a:r>
              <a:rPr lang="en-US" i="1" dirty="0"/>
              <a:t>Death Penalty Information Center</a:t>
            </a:r>
            <a:r>
              <a:rPr lang="en-US" dirty="0"/>
              <a:t>. </a:t>
            </a:r>
            <a:r>
              <a:rPr lang="en-US" dirty="0" err="1"/>
              <a:t>N.p</a:t>
            </a:r>
            <a:r>
              <a:rPr lang="en-US" dirty="0"/>
              <a:t>., </a:t>
            </a:r>
            <a:r>
              <a:rPr lang="en-US" dirty="0" err="1"/>
              <a:t>n.d.</a:t>
            </a:r>
            <a:r>
              <a:rPr lang="en-US" dirty="0"/>
              <a:t> Web. 09 Jan. 2014. &lt;http://www.deathpenaltyinfo.org/costs-death-penalty</a:t>
            </a:r>
            <a:r>
              <a:rPr lang="en-US" dirty="0" smtClean="0"/>
              <a:t>&gt;.</a:t>
            </a:r>
          </a:p>
          <a:p>
            <a:r>
              <a:rPr lang="en-US" dirty="0"/>
              <a:t>"Education vs Prison Costs." </a:t>
            </a:r>
            <a:r>
              <a:rPr lang="en-US" i="1" dirty="0" err="1"/>
              <a:t>CNNMoney</a:t>
            </a:r>
            <a:r>
              <a:rPr lang="en-US" dirty="0"/>
              <a:t>. Cable News Network, </a:t>
            </a:r>
            <a:r>
              <a:rPr lang="en-US" dirty="0" err="1"/>
              <a:t>n.d.</a:t>
            </a:r>
            <a:r>
              <a:rPr lang="en-US" dirty="0"/>
              <a:t> Web. 15 Jan. 2014. &lt;http://www.money.cnn.com/infographic/economy/education-vs-prison-costs/&gt;.</a:t>
            </a:r>
            <a:endParaRPr lang="en-US" dirty="0"/>
          </a:p>
        </p:txBody>
      </p:sp>
    </p:spTree>
    <p:extLst>
      <p:ext uri="{BB962C8B-B14F-4D97-AF65-F5344CB8AC3E}">
        <p14:creationId xmlns:p14="http://schemas.microsoft.com/office/powerpoint/2010/main" val="1744507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Death Penalty?	</a:t>
            </a:r>
            <a:endParaRPr lang="en-US" dirty="0"/>
          </a:p>
        </p:txBody>
      </p:sp>
      <p:sp>
        <p:nvSpPr>
          <p:cNvPr id="3" name="Content Placeholder 2"/>
          <p:cNvSpPr>
            <a:spLocks noGrp="1"/>
          </p:cNvSpPr>
          <p:nvPr>
            <p:ph idx="1"/>
          </p:nvPr>
        </p:nvSpPr>
        <p:spPr/>
        <p:txBody>
          <a:bodyPr/>
          <a:lstStyle/>
          <a:p>
            <a:r>
              <a:rPr lang="en-US" dirty="0" smtClean="0"/>
              <a:t>The death penalty, or capital punishment, has been in use </a:t>
            </a:r>
            <a:r>
              <a:rPr lang="en-US" dirty="0"/>
              <a:t>for centuries; the death penalty is a legal process </a:t>
            </a:r>
            <a:r>
              <a:rPr lang="en-US" dirty="0" smtClean="0"/>
              <a:t>where </a:t>
            </a:r>
            <a:r>
              <a:rPr lang="en-US" dirty="0"/>
              <a:t>a person is put to death by the state as a punishment for a crime.</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038600"/>
            <a:ext cx="3810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136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methods to carry out the death penalty? </a:t>
            </a:r>
            <a:endParaRPr lang="en-US" dirty="0"/>
          </a:p>
        </p:txBody>
      </p:sp>
      <p:sp>
        <p:nvSpPr>
          <p:cNvPr id="3" name="Content Placeholder 2"/>
          <p:cNvSpPr>
            <a:spLocks noGrp="1"/>
          </p:cNvSpPr>
          <p:nvPr>
            <p:ph idx="1"/>
          </p:nvPr>
        </p:nvSpPr>
        <p:spPr/>
        <p:txBody>
          <a:bodyPr>
            <a:normAutofit/>
          </a:bodyPr>
          <a:lstStyle/>
          <a:p>
            <a:r>
              <a:rPr lang="en-US" sz="2000" dirty="0" smtClean="0"/>
              <a:t>Lethal injection is the sole method in 35 states, including California and Nevada.</a:t>
            </a:r>
          </a:p>
          <a:p>
            <a:r>
              <a:rPr lang="en-US" sz="2000" dirty="0" smtClean="0"/>
              <a:t>Electrocution (used in 8 states including Alabama)</a:t>
            </a:r>
          </a:p>
          <a:p>
            <a:r>
              <a:rPr lang="en-US" sz="2000" dirty="0" smtClean="0"/>
              <a:t>Gas chamber (used in 3 states such as Arizona)</a:t>
            </a:r>
          </a:p>
          <a:p>
            <a:r>
              <a:rPr lang="en-US" sz="2000" dirty="0" smtClean="0"/>
              <a:t>Hanging (used in 3 states including Delaware)</a:t>
            </a:r>
          </a:p>
          <a:p>
            <a:r>
              <a:rPr lang="en-US" sz="2000" dirty="0" smtClean="0"/>
              <a:t>Firing Squad (used in 1 state, Oklahoma, but only if lethal injection and electrocution are found unconstitutional) </a:t>
            </a:r>
            <a:r>
              <a:rPr lang="en-US" sz="2000" dirty="0"/>
              <a:t>(Prison Facts)</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876800"/>
            <a:ext cx="2176463"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787899"/>
            <a:ext cx="2043113"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864100"/>
            <a:ext cx="2268537"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799806"/>
            <a:ext cx="1901825"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739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Death Penalty Statistics (Google Images)</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400800" cy="509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06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solidFill>
                  <a:srgbClr val="FF0000"/>
                </a:solidFill>
              </a:rPr>
              <a:t>COSTS </a:t>
            </a:r>
            <a:r>
              <a:rPr lang="en-US" dirty="0" smtClean="0"/>
              <a:t>of the death penalty (in California) </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1800" dirty="0"/>
              <a:t>According to state and federal records obtained by The Los Angeles Times, maintaining the California death penalty system costs taxpayers more than $114 million a year beyond the cost of simply keeping the convicts locked up for life</a:t>
            </a:r>
            <a:r>
              <a:rPr lang="en-US" sz="1800" dirty="0" smtClean="0"/>
              <a:t>.</a:t>
            </a:r>
          </a:p>
          <a:p>
            <a:r>
              <a:rPr lang="en-US" sz="1800" dirty="0" smtClean="0"/>
              <a:t> </a:t>
            </a:r>
            <a:r>
              <a:rPr lang="en-US" sz="1800" dirty="0"/>
              <a:t>This figure does not count the millions more spent on court costs to prosecute capital cases. </a:t>
            </a:r>
            <a:endParaRPr lang="en-US" sz="1800" dirty="0" smtClean="0"/>
          </a:p>
          <a:p>
            <a:r>
              <a:rPr lang="en-US" sz="1800" dirty="0" smtClean="0"/>
              <a:t>This </a:t>
            </a:r>
            <a:r>
              <a:rPr lang="en-US" sz="1800" dirty="0"/>
              <a:t>additional cost per prisoner adds up to $57.5 million in annual spending</a:t>
            </a:r>
            <a:r>
              <a:rPr lang="en-US" sz="1800" dirty="0" smtClean="0"/>
              <a:t>. (Costs of the Death Penalty) </a:t>
            </a:r>
            <a:endParaRPr lang="en-US" sz="1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14800"/>
            <a:ext cx="3048000" cy="269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224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California Death Penalty (image)</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7059706"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037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living in prison and being on death row </a:t>
            </a:r>
            <a:endParaRPr lang="en-US" dirty="0"/>
          </a:p>
        </p:txBody>
      </p:sp>
      <p:sp>
        <p:nvSpPr>
          <p:cNvPr id="3" name="Content Placeholder 2"/>
          <p:cNvSpPr>
            <a:spLocks noGrp="1"/>
          </p:cNvSpPr>
          <p:nvPr>
            <p:ph sz="half" idx="1"/>
          </p:nvPr>
        </p:nvSpPr>
        <p:spPr/>
        <p:txBody>
          <a:bodyPr>
            <a:normAutofit fontScale="85000" lnSpcReduction="10000"/>
          </a:bodyPr>
          <a:lstStyle/>
          <a:p>
            <a:pPr marL="36576" indent="0">
              <a:buNone/>
            </a:pPr>
            <a:r>
              <a:rPr lang="en-US" dirty="0" smtClean="0"/>
              <a:t> LIVING IN PRISON</a:t>
            </a:r>
          </a:p>
          <a:p>
            <a:r>
              <a:rPr lang="en-US" dirty="0" smtClean="0"/>
              <a:t>Prisons </a:t>
            </a:r>
            <a:r>
              <a:rPr lang="en-US" dirty="0"/>
              <a:t>cost taxpayers more than $32 billion a year. Every year that an inmate spends in prison costs $22,000. </a:t>
            </a:r>
          </a:p>
          <a:p>
            <a:r>
              <a:rPr lang="en-US" dirty="0"/>
              <a:t>An individual sentenced to five years for a $300 theft costs the public more than $100,000. The cost of a life term averages $1.5 million.</a:t>
            </a:r>
          </a:p>
          <a:p>
            <a:endParaRPr lang="en-US" dirty="0"/>
          </a:p>
        </p:txBody>
      </p:sp>
      <p:sp>
        <p:nvSpPr>
          <p:cNvPr id="4" name="Content Placeholder 3"/>
          <p:cNvSpPr>
            <a:spLocks noGrp="1"/>
          </p:cNvSpPr>
          <p:nvPr>
            <p:ph sz="half" idx="2"/>
          </p:nvPr>
        </p:nvSpPr>
        <p:spPr/>
        <p:txBody>
          <a:bodyPr>
            <a:normAutofit fontScale="85000" lnSpcReduction="10000"/>
          </a:bodyPr>
          <a:lstStyle/>
          <a:p>
            <a:pPr marL="36576" indent="0">
              <a:buNone/>
            </a:pPr>
            <a:r>
              <a:rPr lang="en-US" dirty="0" smtClean="0"/>
              <a:t>       DEATH ROW </a:t>
            </a:r>
          </a:p>
          <a:p>
            <a:r>
              <a:rPr lang="en-US" dirty="0" smtClean="0"/>
              <a:t>$</a:t>
            </a:r>
            <a:r>
              <a:rPr lang="en-US" dirty="0"/>
              <a:t>1.94 billion--Pre-Trial and Trial Costs</a:t>
            </a:r>
          </a:p>
          <a:p>
            <a:r>
              <a:rPr lang="en-US" dirty="0"/>
              <a:t>$925 million--Automatic Appeals and State Habeas Corpus Petitions</a:t>
            </a:r>
          </a:p>
          <a:p>
            <a:r>
              <a:rPr lang="en-US" dirty="0"/>
              <a:t>$775 million--Federal Habeas Corpus Appeals</a:t>
            </a:r>
          </a:p>
          <a:p>
            <a:r>
              <a:rPr lang="en-US" dirty="0"/>
              <a:t>$1 billion--Costs of Incarceration</a:t>
            </a:r>
          </a:p>
          <a:p>
            <a:pPr marL="36576" indent="0">
              <a:buNone/>
            </a:pPr>
            <a:r>
              <a:rPr lang="en-US" dirty="0" smtClean="0"/>
              <a:t>(Costs of the Death Penalty)</a:t>
            </a:r>
            <a:endParaRPr lang="en-US" dirty="0"/>
          </a:p>
        </p:txBody>
      </p:sp>
    </p:spTree>
    <p:extLst>
      <p:ext uri="{BB962C8B-B14F-4D97-AF65-F5344CB8AC3E}">
        <p14:creationId xmlns:p14="http://schemas.microsoft.com/office/powerpoint/2010/main" val="2625922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costs more?</a:t>
            </a:r>
            <a:endParaRPr lang="en-US" dirty="0"/>
          </a:p>
        </p:txBody>
      </p:sp>
      <p:sp>
        <p:nvSpPr>
          <p:cNvPr id="3" name="Content Placeholder 2"/>
          <p:cNvSpPr>
            <a:spLocks noGrp="1"/>
          </p:cNvSpPr>
          <p:nvPr>
            <p:ph idx="1"/>
          </p:nvPr>
        </p:nvSpPr>
        <p:spPr/>
        <p:txBody>
          <a:bodyPr>
            <a:normAutofit/>
          </a:bodyPr>
          <a:lstStyle/>
          <a:p>
            <a:r>
              <a:rPr lang="en-US" sz="2000" dirty="0" smtClean="0"/>
              <a:t>Living in prison costs less than to be put on death row; however, overcrowding has impacted prisons, spending millions of dollars on convicts. </a:t>
            </a:r>
          </a:p>
          <a:p>
            <a:r>
              <a:rPr lang="en-US" sz="2000" dirty="0"/>
              <a:t>As of 2005, there are 2 million people locked up in federal, state, and county facilities. Though crime rates are down, that's up more than 600% since the 1970s. More than 6 million people are under state supervision in the form of parole or probation. The United States incarcerates more people than any other country in the world</a:t>
            </a:r>
            <a:r>
              <a:rPr lang="en-US" sz="2000" dirty="0" smtClean="0"/>
              <a:t>. (Prison Facts)</a:t>
            </a:r>
            <a:endParaRPr lang="en-US" sz="2000" dirty="0"/>
          </a:p>
          <a:p>
            <a:pPr marL="36576"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655457"/>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101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757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the death penalty expensive?</a:t>
            </a:r>
            <a:endParaRPr lang="en-US" dirty="0"/>
          </a:p>
        </p:txBody>
      </p:sp>
      <p:sp>
        <p:nvSpPr>
          <p:cNvPr id="3" name="Content Placeholder 2"/>
          <p:cNvSpPr>
            <a:spLocks noGrp="1"/>
          </p:cNvSpPr>
          <p:nvPr>
            <p:ph idx="1"/>
          </p:nvPr>
        </p:nvSpPr>
        <p:spPr/>
        <p:txBody>
          <a:bodyPr>
            <a:normAutofit/>
          </a:bodyPr>
          <a:lstStyle/>
          <a:p>
            <a:r>
              <a:rPr lang="en-US" sz="2000" dirty="0"/>
              <a:t>The death penalty is much more expensive than life without parole because the Constitution requires a long and complex judicial process for capital cases. This process is needed in order to ensure that innocent men and woman are not executed for crimes they did not commit, and even with these protections the risk of executing an innocent person can not be completely eliminated</a:t>
            </a:r>
            <a:r>
              <a:rPr lang="en-US" sz="2000" dirty="0"/>
              <a:t>. (Top 10 Pros and Cons - Death </a:t>
            </a:r>
            <a:r>
              <a:rPr lang="en-US" sz="2000" dirty="0" smtClean="0"/>
              <a:t>Penalty)</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227285"/>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51073"/>
            <a:ext cx="210502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22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23292</TotalTime>
  <Words>1042</Words>
  <Application>Microsoft Office PowerPoint</Application>
  <PresentationFormat>On-screen Show (4:3)</PresentationFormat>
  <Paragraphs>46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Technic</vt:lpstr>
      <vt:lpstr>The death penalty</vt:lpstr>
      <vt:lpstr>What is the Death Penalty? </vt:lpstr>
      <vt:lpstr>What are methods to carry out the death penalty? </vt:lpstr>
      <vt:lpstr>Death Penalty Statistics (Google Images)</vt:lpstr>
      <vt:lpstr>The COSTS of the death penalty (in California) </vt:lpstr>
      <vt:lpstr>California Death Penalty (image)</vt:lpstr>
      <vt:lpstr>Comparison of living in prison and being on death row </vt:lpstr>
      <vt:lpstr>What costs more?</vt:lpstr>
      <vt:lpstr>Why is the death penalty expensive?</vt:lpstr>
      <vt:lpstr>Which is more economically “better” </vt:lpstr>
      <vt:lpstr>How could the money used on the death penalty be used differently? </vt:lpstr>
      <vt:lpstr>Money Spent on Education VS Prison (CNN Money)</vt:lpstr>
      <vt:lpstr>What could be “re-vamped” to better the death penalty?</vt:lpstr>
      <vt:lpstr>To Conclude…</vt:lpstr>
      <vt:lpstr>Works Cited </vt:lpstr>
    </vt:vector>
  </TitlesOfParts>
  <Company>LPS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dc:title>
  <dc:creator>Johnny Rey</dc:creator>
  <cp:lastModifiedBy>Johnny Rey</cp:lastModifiedBy>
  <cp:revision>35</cp:revision>
  <dcterms:created xsi:type="dcterms:W3CDTF">2013-12-10T23:25:54Z</dcterms:created>
  <dcterms:modified xsi:type="dcterms:W3CDTF">2014-01-16T02:44:25Z</dcterms:modified>
</cp:coreProperties>
</file>